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avi" ContentType="video/x-msvideo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theme/themeOverride1.xml" ContentType="application/vnd.openxmlformats-officedocument.themeOverride+xml"/>
  <Override PartName="/ppt/charts/chart6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7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8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9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4"/>
    <p:sldMasterId id="2147483674" r:id="rId5"/>
  </p:sldMasterIdLst>
  <p:notesMasterIdLst>
    <p:notesMasterId r:id="rId33"/>
  </p:notesMasterIdLst>
  <p:sldIdLst>
    <p:sldId id="299" r:id="rId6"/>
    <p:sldId id="312" r:id="rId7"/>
    <p:sldId id="313" r:id="rId8"/>
    <p:sldId id="305" r:id="rId9"/>
    <p:sldId id="314" r:id="rId10"/>
    <p:sldId id="307" r:id="rId11"/>
    <p:sldId id="308" r:id="rId12"/>
    <p:sldId id="315" r:id="rId13"/>
    <p:sldId id="350" r:id="rId14"/>
    <p:sldId id="284" r:id="rId15"/>
    <p:sldId id="320" r:id="rId16"/>
    <p:sldId id="321" r:id="rId17"/>
    <p:sldId id="351" r:id="rId18"/>
    <p:sldId id="353" r:id="rId19"/>
    <p:sldId id="322" r:id="rId20"/>
    <p:sldId id="349" r:id="rId21"/>
    <p:sldId id="345" r:id="rId22"/>
    <p:sldId id="327" r:id="rId23"/>
    <p:sldId id="338" r:id="rId24"/>
    <p:sldId id="332" r:id="rId25"/>
    <p:sldId id="340" r:id="rId26"/>
    <p:sldId id="336" r:id="rId27"/>
    <p:sldId id="329" r:id="rId28"/>
    <p:sldId id="331" r:id="rId29"/>
    <p:sldId id="330" r:id="rId30"/>
    <p:sldId id="348" r:id="rId31"/>
    <p:sldId id="352" r:id="rId32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:p15="http://schemas.microsoft.com/office/powerpoint/2012/main">
        <p15:guide id="1" orient="horz" pos="3648" userDrawn="1">
          <p15:clr>
            <a:srgbClr val="A4A3A4"/>
          </p15:clr>
        </p15:guide>
        <p15:guide id="2" pos="76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wee" initials="H" lastIdx="56" clrIdx="0">
    <p:extLst/>
  </p:cmAuthor>
  <p:cmAuthor id="2" name="User" initials="User" lastIdx="17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7030A0"/>
    <a:srgbClr val="BC0C20"/>
    <a:srgbClr val="82AC24"/>
    <a:srgbClr val="F67282"/>
    <a:srgbClr val="2F528F"/>
    <a:srgbClr val="0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4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255" autoAdjust="0"/>
    <p:restoredTop sz="94293" autoAdjust="0"/>
  </p:normalViewPr>
  <p:slideViewPr>
    <p:cSldViewPr snapToGrid="0" snapToObjects="1">
      <p:cViewPr varScale="1">
        <p:scale>
          <a:sx n="40" d="100"/>
          <a:sy n="40" d="100"/>
        </p:scale>
        <p:origin x="654" y="72"/>
      </p:cViewPr>
      <p:guideLst>
        <p:guide orient="horz" pos="3648"/>
        <p:guide pos="7680"/>
      </p:guideLst>
    </p:cSldViewPr>
  </p:slideViewPr>
  <p:outlineViewPr>
    <p:cViewPr>
      <p:scale>
        <a:sx n="33" d="100"/>
        <a:sy n="33" d="100"/>
      </p:scale>
      <p:origin x="0" y="-200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-4188"/>
    </p:cViewPr>
  </p:sorterViewPr>
  <p:notesViewPr>
    <p:cSldViewPr snapToGrid="0" snapToObjects="1">
      <p:cViewPr varScale="1">
        <p:scale>
          <a:sx n="53" d="100"/>
          <a:sy n="53" d="100"/>
        </p:scale>
        <p:origin x="2580" y="3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commentAuthors" Target="commentAuthor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4.xlsx"/><Relationship Id="rId1" Type="http://schemas.openxmlformats.org/officeDocument/2006/relationships/themeOverride" Target="../theme/themeOverride1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tx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28B0-405F-BE09-1DD86E777AD4}"/>
              </c:ext>
            </c:extLst>
          </c:dPt>
          <c:dPt>
            <c:idx val="1"/>
            <c:invertIfNegative val="0"/>
            <c:bubble3D val="0"/>
            <c:spPr>
              <a:solidFill>
                <a:srgbClr val="BC0C2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28B0-405F-BE09-1DD86E777AD4}"/>
              </c:ext>
            </c:extLst>
          </c:dPt>
          <c:errBars>
            <c:errBarType val="both"/>
            <c:errValType val="cust"/>
            <c:noEndCap val="0"/>
            <c:plus>
              <c:numRef>
                <c:f>Sheet1!$C$2:$C$3</c:f>
                <c:numCache>
                  <c:formatCode>General</c:formatCode>
                  <c:ptCount val="2"/>
                  <c:pt idx="0">
                    <c:v>-4.9283000000000001</c:v>
                  </c:pt>
                  <c:pt idx="1">
                    <c:v>-12.0581</c:v>
                  </c:pt>
                </c:numCache>
              </c:numRef>
            </c:plus>
            <c:minus>
              <c:numRef>
                <c:f>Sheet1!$D$2:$D$3</c:f>
                <c:numCache>
                  <c:formatCode>General</c:formatCode>
                  <c:ptCount val="2"/>
                  <c:pt idx="0">
                    <c:v>3.6282000000000001</c:v>
                  </c:pt>
                  <c:pt idx="1">
                    <c:v>-12.0581</c:v>
                  </c:pt>
                </c:numCache>
              </c:numRef>
            </c:minus>
            <c:spPr>
              <a:noFill/>
              <a:ln w="57150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Sheet1!$A$2:$A$3</c:f>
              <c:strCache>
                <c:ptCount val="2"/>
                <c:pt idx="0">
                  <c:v>Placebo</c:v>
                </c:pt>
                <c:pt idx="1">
                  <c:v>Empagliflozin</c:v>
                </c:pt>
              </c:strCache>
            </c:strRef>
          </c:cat>
          <c:val>
            <c:numRef>
              <c:f>Sheet1!$B$2:$B$3</c:f>
              <c:numCache>
                <c:formatCode>0.0</c:formatCode>
                <c:ptCount val="2"/>
                <c:pt idx="0">
                  <c:v>-0.65</c:v>
                </c:pt>
                <c:pt idx="1">
                  <c:v>-7.86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8B0-405F-BE09-1DD86E777AD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10"/>
        <c:axId val="252837304"/>
        <c:axId val="252836520"/>
      </c:barChart>
      <c:catAx>
        <c:axId val="2528373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high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4000" b="0" i="0" u="none" strike="noStrike" kern="1200" baseline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n-US"/>
          </a:p>
        </c:txPr>
        <c:crossAx val="252836520"/>
        <c:crosses val="autoZero"/>
        <c:auto val="1"/>
        <c:lblAlgn val="ctr"/>
        <c:lblOffset val="100"/>
        <c:noMultiLvlLbl val="0"/>
      </c:catAx>
      <c:valAx>
        <c:axId val="252836520"/>
        <c:scaling>
          <c:orientation val="minMax"/>
          <c:max val="5"/>
          <c:min val="-25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4000" b="0" i="0" u="none" strike="noStrike" kern="1200" baseline="0">
                    <a:solidFill>
                      <a:schemeClr val="tx1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r>
                  <a:rPr lang="en-CA" sz="4000" dirty="0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Mean change in SBP</a:t>
                </a:r>
              </a:p>
              <a:p>
                <a:pPr>
                  <a:defRPr sz="4000">
                    <a:solidFill>
                      <a:schemeClr val="tx1"/>
                    </a:solidFill>
                    <a:latin typeface="Century Gothic" panose="020B0502020202020204" pitchFamily="34" charset="0"/>
                  </a:defRPr>
                </a:pPr>
                <a:r>
                  <a:rPr lang="en-CA" sz="4000" dirty="0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from </a:t>
                </a:r>
                <a:r>
                  <a:rPr lang="en-CA" sz="4000" baseline="0" dirty="0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baseline (mmHg)</a:t>
                </a:r>
                <a:endParaRPr lang="en-CA" sz="4000" dirty="0">
                  <a:solidFill>
                    <a:schemeClr val="tx1"/>
                  </a:solidFill>
                  <a:latin typeface="Century Gothic" panose="020B0502020202020204" pitchFamily="34" charset="0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4000" b="0" i="0" u="none" strike="noStrike" kern="1200" baseline="0">
                  <a:solidFill>
                    <a:schemeClr val="tx1"/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3200" b="0" i="0" u="none" strike="noStrike" kern="1200" baseline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n-US"/>
          </a:p>
        </c:txPr>
        <c:crossAx val="252837304"/>
        <c:crosses val="autoZero"/>
        <c:crossBetween val="between"/>
        <c:majorUnit val="5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tx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CFCF-48B3-A80E-A1463EFAC8EA}"/>
              </c:ext>
            </c:extLst>
          </c:dPt>
          <c:dPt>
            <c:idx val="1"/>
            <c:invertIfNegative val="0"/>
            <c:bubble3D val="0"/>
            <c:spPr>
              <a:solidFill>
                <a:srgbClr val="BC0C2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CFCF-48B3-A80E-A1463EFAC8EA}"/>
              </c:ext>
            </c:extLst>
          </c:dPt>
          <c:errBars>
            <c:errBarType val="both"/>
            <c:errValType val="cust"/>
            <c:noEndCap val="0"/>
            <c:plus>
              <c:numRef>
                <c:f>Sheet1!$C$2:$C$3</c:f>
                <c:numCache>
                  <c:formatCode>General</c:formatCode>
                  <c:ptCount val="2"/>
                  <c:pt idx="0">
                    <c:v>-1.1143000000000001</c:v>
                  </c:pt>
                  <c:pt idx="1">
                    <c:v>-5.1193</c:v>
                  </c:pt>
                </c:numCache>
              </c:numRef>
            </c:plus>
            <c:minus>
              <c:numRef>
                <c:f>Sheet1!$D$2:$D$3</c:f>
                <c:numCache>
                  <c:formatCode>General</c:formatCode>
                  <c:ptCount val="2"/>
                  <c:pt idx="0">
                    <c:v>2.6642999999999999</c:v>
                  </c:pt>
                  <c:pt idx="1">
                    <c:v>1.1193</c:v>
                  </c:pt>
                </c:numCache>
              </c:numRef>
            </c:minus>
            <c:spPr>
              <a:noFill/>
              <a:ln w="57150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Sheet1!$A$2:$A$3</c:f>
              <c:strCache>
                <c:ptCount val="2"/>
                <c:pt idx="0">
                  <c:v>Placebo</c:v>
                </c:pt>
                <c:pt idx="1">
                  <c:v>Empagliflozin</c:v>
                </c:pt>
              </c:strCache>
            </c:strRef>
          </c:cat>
          <c:val>
            <c:numRef>
              <c:f>Sheet1!$B$2:$B$3</c:f>
              <c:numCache>
                <c:formatCode>0.0</c:formatCode>
                <c:ptCount val="2"/>
                <c:pt idx="0">
                  <c:v>-0.78</c:v>
                </c:pt>
                <c:pt idx="1">
                  <c:v>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FCF-48B3-A80E-A1463EFAC8E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10"/>
        <c:axId val="252838088"/>
        <c:axId val="252838480"/>
      </c:barChart>
      <c:catAx>
        <c:axId val="2528380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high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4000" b="0" i="0" u="none" strike="noStrike" kern="1200" baseline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n-US"/>
          </a:p>
        </c:txPr>
        <c:crossAx val="252838480"/>
        <c:crosses val="autoZero"/>
        <c:auto val="1"/>
        <c:lblAlgn val="ctr"/>
        <c:lblOffset val="100"/>
        <c:noMultiLvlLbl val="0"/>
      </c:catAx>
      <c:valAx>
        <c:axId val="252838480"/>
        <c:scaling>
          <c:orientation val="minMax"/>
          <c:max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4000" b="0" i="0" u="none" strike="noStrike" kern="1200" baseline="0">
                    <a:solidFill>
                      <a:schemeClr val="tx1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r>
                  <a:rPr lang="en-CA" sz="4000" dirty="0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Mean change in DBP</a:t>
                </a:r>
              </a:p>
              <a:p>
                <a:pPr>
                  <a:defRPr sz="4000">
                    <a:solidFill>
                      <a:schemeClr val="tx1"/>
                    </a:solidFill>
                    <a:latin typeface="Century Gothic" panose="020B0502020202020204" pitchFamily="34" charset="0"/>
                  </a:defRPr>
                </a:pPr>
                <a:r>
                  <a:rPr lang="en-CA" sz="4000" dirty="0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from </a:t>
                </a:r>
                <a:r>
                  <a:rPr lang="en-CA" sz="4000" baseline="0" dirty="0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baseline (mmHg)</a:t>
                </a:r>
                <a:endParaRPr lang="en-CA" sz="4000" dirty="0">
                  <a:solidFill>
                    <a:schemeClr val="tx1"/>
                  </a:solidFill>
                  <a:latin typeface="Century Gothic" panose="020B0502020202020204" pitchFamily="34" charset="0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4000" b="0" i="0" u="none" strike="noStrike" kern="1200" baseline="0">
                  <a:solidFill>
                    <a:schemeClr val="tx1"/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3200" b="0" i="0" u="none" strike="noStrike" kern="1200" baseline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n-US"/>
          </a:p>
        </c:txPr>
        <c:crossAx val="252838088"/>
        <c:crosses val="autoZero"/>
        <c:crossBetween val="between"/>
        <c:majorUnit val="2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444161441681229"/>
          <c:y val="0.13877187718771877"/>
          <c:w val="0.82853526513888409"/>
          <c:h val="0.636657790779077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tx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EB36-4A7B-A215-FF8927C522F4}"/>
              </c:ext>
            </c:extLst>
          </c:dPt>
          <c:dPt>
            <c:idx val="1"/>
            <c:invertIfNegative val="0"/>
            <c:bubble3D val="0"/>
            <c:spPr>
              <a:solidFill>
                <a:srgbClr val="BC0C2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B36-4A7B-A215-FF8927C522F4}"/>
              </c:ext>
            </c:extLst>
          </c:dPt>
          <c:errBars>
            <c:errBarType val="both"/>
            <c:errValType val="cust"/>
            <c:noEndCap val="0"/>
            <c:plus>
              <c:numRef>
                <c:f>Sheet1!$C$2:$C$3</c:f>
                <c:numCache>
                  <c:formatCode>General</c:formatCode>
                  <c:ptCount val="2"/>
                  <c:pt idx="0">
                    <c:v>-0.4783</c:v>
                  </c:pt>
                  <c:pt idx="1">
                    <c:v>1.4845999999999999</c:v>
                  </c:pt>
                </c:numCache>
              </c:numRef>
            </c:plus>
            <c:minus>
              <c:numRef>
                <c:f>Sheet1!$C$2:$C$3</c:f>
                <c:numCache>
                  <c:formatCode>General</c:formatCode>
                  <c:ptCount val="2"/>
                  <c:pt idx="0">
                    <c:v>-0.4783</c:v>
                  </c:pt>
                  <c:pt idx="1">
                    <c:v>1.4845999999999999</c:v>
                  </c:pt>
                </c:numCache>
              </c:numRef>
            </c:minus>
            <c:spPr>
              <a:noFill/>
              <a:ln w="57150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Sheet1!$A$2:$A$3</c:f>
              <c:strCache>
                <c:ptCount val="2"/>
                <c:pt idx="0">
                  <c:v>Placebo</c:v>
                </c:pt>
                <c:pt idx="1">
                  <c:v>Empagliflozin</c:v>
                </c:pt>
              </c:strCache>
            </c:strRef>
          </c:cat>
          <c:val>
            <c:numRef>
              <c:f>Sheet1!$B$2:$B$3</c:f>
              <c:numCache>
                <c:formatCode>0.0</c:formatCode>
                <c:ptCount val="2"/>
                <c:pt idx="0">
                  <c:v>0.38</c:v>
                </c:pt>
                <c:pt idx="1">
                  <c:v>2.41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B36-4A7B-A215-FF8927C522F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10"/>
        <c:axId val="221889216"/>
        <c:axId val="221886080"/>
      </c:barChart>
      <c:catAx>
        <c:axId val="2218892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high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4400" b="0" i="0" u="none" strike="noStrike" kern="1200" baseline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n-US"/>
          </a:p>
        </c:txPr>
        <c:crossAx val="221886080"/>
        <c:crosses val="autoZero"/>
        <c:auto val="1"/>
        <c:lblAlgn val="ctr"/>
        <c:lblOffset val="100"/>
        <c:noMultiLvlLbl val="0"/>
      </c:catAx>
      <c:valAx>
        <c:axId val="221886080"/>
        <c:scaling>
          <c:orientation val="minMax"/>
          <c:max val="4"/>
          <c:min val="-1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4000" b="0" i="0" u="none" strike="noStrike" kern="1200" baseline="0">
                    <a:solidFill>
                      <a:schemeClr val="tx1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r>
                  <a:rPr lang="en-CA" sz="4000" dirty="0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Mean change in h</a:t>
                </a:r>
                <a:r>
                  <a:rPr lang="en-CA" sz="4000" baseline="0" dirty="0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ematocrit from baseline (%)</a:t>
                </a:r>
                <a:endParaRPr lang="en-CA" sz="4000" dirty="0">
                  <a:solidFill>
                    <a:schemeClr val="tx1"/>
                  </a:solidFill>
                  <a:latin typeface="Century Gothic" panose="020B0502020202020204" pitchFamily="34" charset="0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4000" b="0" i="0" u="none" strike="noStrike" kern="1200" baseline="0">
                  <a:solidFill>
                    <a:schemeClr val="tx1"/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3600" b="0" i="0" u="none" strike="noStrike" kern="1200" baseline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n-US"/>
          </a:p>
        </c:txPr>
        <c:crossAx val="221889216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tx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EB36-4A7B-A215-FF8927C522F4}"/>
              </c:ext>
            </c:extLst>
          </c:dPt>
          <c:dPt>
            <c:idx val="1"/>
            <c:invertIfNegative val="0"/>
            <c:bubble3D val="0"/>
            <c:spPr>
              <a:solidFill>
                <a:srgbClr val="BC0C2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B36-4A7B-A215-FF8927C522F4}"/>
              </c:ext>
            </c:extLst>
          </c:dPt>
          <c:errBars>
            <c:errBarType val="both"/>
            <c:errValType val="cust"/>
            <c:noEndCap val="0"/>
            <c:plus>
              <c:numRef>
                <c:f>Sheet1!$C$2:$C$3</c:f>
                <c:numCache>
                  <c:formatCode>General</c:formatCode>
                  <c:ptCount val="2"/>
                  <c:pt idx="0">
                    <c:v>-1.7182999999999999</c:v>
                  </c:pt>
                  <c:pt idx="1">
                    <c:v>-4.9382000000000001</c:v>
                  </c:pt>
                </c:numCache>
              </c:numRef>
            </c:plus>
            <c:minus>
              <c:numRef>
                <c:f>Sheet1!$D$2:$D$3</c:f>
                <c:numCache>
                  <c:formatCode>General</c:formatCode>
                  <c:ptCount val="2"/>
                  <c:pt idx="0">
                    <c:v>1.6912</c:v>
                  </c:pt>
                  <c:pt idx="1">
                    <c:v>-0.219</c:v>
                  </c:pt>
                </c:numCache>
              </c:numRef>
            </c:minus>
            <c:spPr>
              <a:noFill/>
              <a:ln w="76200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Sheet1!$A$2:$A$3</c:f>
              <c:strCache>
                <c:ptCount val="2"/>
                <c:pt idx="0">
                  <c:v>Placebo</c:v>
                </c:pt>
                <c:pt idx="1">
                  <c:v>Empagliflozin</c:v>
                </c:pt>
              </c:strCache>
            </c:strRef>
          </c:cat>
          <c:val>
            <c:numRef>
              <c:f>Sheet1!$B$2:$B$3</c:f>
              <c:numCache>
                <c:formatCode>0.0</c:formatCode>
                <c:ptCount val="2"/>
                <c:pt idx="0">
                  <c:v>-0.01</c:v>
                </c:pt>
                <c:pt idx="1">
                  <c:v>-2.58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B36-4A7B-A215-FF8927C522F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10"/>
        <c:axId val="287447144"/>
        <c:axId val="287448320"/>
      </c:barChart>
      <c:catAx>
        <c:axId val="2874471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high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4400" b="0" i="0" u="none" strike="noStrike" kern="1200" baseline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n-US"/>
          </a:p>
        </c:txPr>
        <c:crossAx val="287448320"/>
        <c:crosses val="autoZero"/>
        <c:auto val="1"/>
        <c:lblAlgn val="ctr"/>
        <c:lblOffset val="100"/>
        <c:noMultiLvlLbl val="0"/>
      </c:catAx>
      <c:valAx>
        <c:axId val="287448320"/>
        <c:scaling>
          <c:orientation val="minMax"/>
          <c:max val="0"/>
          <c:min val="-8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4000" b="0" i="0" u="none" strike="noStrike" kern="1200" baseline="0">
                    <a:solidFill>
                      <a:schemeClr val="tx1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r>
                  <a:rPr lang="en-CA" sz="4000" dirty="0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Mean change in </a:t>
                </a:r>
                <a:r>
                  <a:rPr lang="en-CA" sz="4000" dirty="0" err="1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LVMI</a:t>
                </a:r>
                <a:r>
                  <a:rPr lang="en-CA" sz="4000" baseline="30000" dirty="0" err="1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a</a:t>
                </a:r>
                <a:r>
                  <a:rPr lang="en-CA" sz="4000" baseline="0" dirty="0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 from baseline (g/m</a:t>
                </a:r>
                <a:r>
                  <a:rPr lang="en-CA" sz="4000" baseline="30000" dirty="0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2</a:t>
                </a:r>
                <a:r>
                  <a:rPr lang="en-CA" sz="4000" baseline="0" dirty="0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)</a:t>
                </a:r>
                <a:endParaRPr lang="en-CA" sz="4000" dirty="0">
                  <a:solidFill>
                    <a:schemeClr val="tx1"/>
                  </a:solidFill>
                  <a:latin typeface="Century Gothic" panose="020B0502020202020204" pitchFamily="34" charset="0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4000" b="0" i="0" u="none" strike="noStrike" kern="1200" baseline="0">
                  <a:solidFill>
                    <a:schemeClr val="tx1"/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3600" b="0" i="0" u="none" strike="noStrike" kern="1200" baseline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n-US"/>
          </a:p>
        </c:txPr>
        <c:crossAx val="287447144"/>
        <c:crosses val="autoZero"/>
        <c:crossBetween val="between"/>
        <c:majorUnit val="4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34820198362100802"/>
          <c:y val="0.43333081287248304"/>
          <c:w val="0.58815124246569295"/>
          <c:h val="0.30442630854588559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Sheet1!$A$3:$A$5</c:f>
              <c:strCache>
                <c:ptCount val="3"/>
                <c:pt idx="0">
                  <c:v>&gt;60 g/m2</c:v>
                </c:pt>
                <c:pt idx="1">
                  <c:v>≤60 g/m2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30"/>
            <c:spPr>
              <a:solidFill>
                <a:srgbClr val="BC0C20"/>
              </a:solidFill>
              <a:ln>
                <a:noFill/>
              </a:ln>
            </c:spPr>
          </c:marker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0-08FA-47C8-9CAA-CD9349C1F8E2}"/>
              </c:ext>
            </c:extLst>
          </c:dPt>
          <c:dPt>
            <c:idx val="2"/>
            <c:bubble3D val="0"/>
            <c:extLst>
              <c:ext xmlns:c16="http://schemas.microsoft.com/office/drawing/2014/chart" uri="{C3380CC4-5D6E-409C-BE32-E72D297353CC}">
                <c16:uniqueId val="{00000001-08FA-47C8-9CAA-CD9349C1F8E2}"/>
              </c:ext>
            </c:extLst>
          </c:dPt>
          <c:dPt>
            <c:idx val="3"/>
            <c:bubble3D val="0"/>
            <c:extLst>
              <c:ext xmlns:c16="http://schemas.microsoft.com/office/drawing/2014/chart" uri="{C3380CC4-5D6E-409C-BE32-E72D297353CC}">
                <c16:uniqueId val="{00000002-08FA-47C8-9CAA-CD9349C1F8E2}"/>
              </c:ext>
            </c:extLst>
          </c:dPt>
          <c:errBars>
            <c:errDir val="y"/>
            <c:errBarType val="plus"/>
            <c:errValType val="percentage"/>
            <c:noEndCap val="1"/>
            <c:val val="5"/>
            <c:spPr>
              <a:ln>
                <a:noFill/>
              </a:ln>
            </c:spPr>
          </c:errBars>
          <c:errBars>
            <c:errDir val="x"/>
            <c:errBarType val="both"/>
            <c:errValType val="cust"/>
            <c:noEndCap val="0"/>
            <c:plus>
              <c:numRef>
                <c:f>Sheet1!$G$3:$G$5</c:f>
                <c:numCache>
                  <c:formatCode>General</c:formatCode>
                  <c:ptCount val="3"/>
                  <c:pt idx="0">
                    <c:v>2.98</c:v>
                  </c:pt>
                  <c:pt idx="1">
                    <c:v>10.379999999999999</c:v>
                  </c:pt>
                </c:numCache>
              </c:numRef>
            </c:plus>
            <c:minus>
              <c:numRef>
                <c:f>Sheet1!$F$3:$F$5</c:f>
                <c:numCache>
                  <c:formatCode>General</c:formatCode>
                  <c:ptCount val="3"/>
                  <c:pt idx="0">
                    <c:v>2.98</c:v>
                  </c:pt>
                  <c:pt idx="1">
                    <c:v>4.1400000000000006</c:v>
                  </c:pt>
                </c:numCache>
              </c:numRef>
            </c:minus>
            <c:spPr>
              <a:ln w="57150">
                <a:solidFill>
                  <a:srgbClr val="BC0C20"/>
                </a:solidFill>
              </a:ln>
            </c:spPr>
          </c:errBars>
          <c:xVal>
            <c:numRef>
              <c:f>Sheet1!$C$3:$C$5</c:f>
              <c:numCache>
                <c:formatCode>0.00</c:formatCode>
                <c:ptCount val="3"/>
                <c:pt idx="0">
                  <c:v>-0.46</c:v>
                </c:pt>
                <c:pt idx="1">
                  <c:v>-7.26</c:v>
                </c:pt>
              </c:numCache>
            </c:numRef>
          </c:xVal>
          <c:yVal>
            <c:numRef>
              <c:f>Sheet1!$B$3:$B$5</c:f>
              <c:numCache>
                <c:formatCode>General</c:formatCode>
                <c:ptCount val="3"/>
                <c:pt idx="0">
                  <c:v>2</c:v>
                </c:pt>
                <c:pt idx="1">
                  <c:v>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08FA-47C8-9CAA-CD9349C1F8E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87440872"/>
        <c:axId val="287447928"/>
      </c:scatterChart>
      <c:valAx>
        <c:axId val="287440872"/>
        <c:scaling>
          <c:orientation val="minMax"/>
          <c:max val="4"/>
          <c:min val="-12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 w="19050">
            <a:solidFill>
              <a:sysClr val="windowText" lastClr="000000"/>
            </a:solidFill>
          </a:ln>
        </c:spPr>
        <c:txPr>
          <a:bodyPr/>
          <a:lstStyle/>
          <a:p>
            <a:pPr>
              <a:defRPr sz="5400" baseline="0">
                <a:solidFill>
                  <a:schemeClr val="tx1"/>
                </a:solidFill>
                <a:latin typeface="Century Gothic" panose="020B0502020202020204" pitchFamily="34" charset="0"/>
                <a:ea typeface="Verdana" panose="020B0604030504040204" pitchFamily="34" charset="0"/>
              </a:defRPr>
            </a:pPr>
            <a:endParaRPr lang="en-US"/>
          </a:p>
        </c:txPr>
        <c:crossAx val="287447928"/>
        <c:crosses val="autoZero"/>
        <c:crossBetween val="midCat"/>
        <c:majorUnit val="4"/>
      </c:valAx>
      <c:valAx>
        <c:axId val="287447928"/>
        <c:scaling>
          <c:orientation val="minMax"/>
          <c:max val="2.5"/>
          <c:min val="0.5"/>
        </c:scaling>
        <c:delete val="0"/>
        <c:axPos val="l"/>
        <c:numFmt formatCode="General" sourceLinked="1"/>
        <c:majorTickMark val="none"/>
        <c:minorTickMark val="none"/>
        <c:tickLblPos val="none"/>
        <c:spPr>
          <a:solidFill>
            <a:schemeClr val="accent1"/>
          </a:solidFill>
          <a:ln w="19050">
            <a:solidFill>
              <a:sysClr val="windowText" lastClr="000000"/>
            </a:solidFill>
            <a:prstDash val="solid"/>
          </a:ln>
        </c:spPr>
        <c:crossAx val="287440872"/>
        <c:crosses val="autoZero"/>
        <c:crossBetween val="midCat"/>
        <c:majorUnit val="1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tx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C8DD-431A-95E0-4277856E84E6}"/>
              </c:ext>
            </c:extLst>
          </c:dPt>
          <c:dPt>
            <c:idx val="1"/>
            <c:invertIfNegative val="0"/>
            <c:bubble3D val="0"/>
            <c:spPr>
              <a:solidFill>
                <a:srgbClr val="BC0C2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C8DD-431A-95E0-4277856E84E6}"/>
              </c:ext>
            </c:extLst>
          </c:dPt>
          <c:errBars>
            <c:errBarType val="both"/>
            <c:errValType val="cust"/>
            <c:noEndCap val="0"/>
            <c:plus>
              <c:numRef>
                <c:f>Sheet1!$C$2:$C$3</c:f>
                <c:numCache>
                  <c:formatCode>General</c:formatCode>
                  <c:ptCount val="2"/>
                  <c:pt idx="0">
                    <c:v>-1.9141999999999999</c:v>
                  </c:pt>
                  <c:pt idx="1">
                    <c:v>-2.5108000000000001</c:v>
                  </c:pt>
                </c:numCache>
              </c:numRef>
            </c:plus>
            <c:minus>
              <c:numRef>
                <c:f>Sheet1!$D$2:$D$6</c:f>
                <c:numCache>
                  <c:formatCode>General</c:formatCode>
                  <c:ptCount val="5"/>
                  <c:pt idx="0">
                    <c:v>1.9997</c:v>
                  </c:pt>
                  <c:pt idx="1">
                    <c:v>0.58489999999999998</c:v>
                  </c:pt>
                </c:numCache>
              </c:numRef>
            </c:minus>
            <c:spPr>
              <a:noFill/>
              <a:ln w="57150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Sheet1!$A$2:$A$3</c:f>
              <c:strCache>
                <c:ptCount val="2"/>
                <c:pt idx="0">
                  <c:v>Placebo</c:v>
                </c:pt>
                <c:pt idx="1">
                  <c:v>Empagliflozin</c:v>
                </c:pt>
              </c:strCache>
            </c:strRef>
          </c:cat>
          <c:val>
            <c:numRef>
              <c:f>Sheet1!$B$2:$B$3</c:f>
              <c:numCache>
                <c:formatCode>0.0</c:formatCode>
                <c:ptCount val="2"/>
                <c:pt idx="0">
                  <c:v>0.04</c:v>
                </c:pt>
                <c:pt idx="1">
                  <c:v>-0.96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8DD-431A-95E0-4277856E84E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10"/>
        <c:axId val="287441264"/>
        <c:axId val="287441656"/>
      </c:barChart>
      <c:catAx>
        <c:axId val="2874412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high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3200" b="0" i="0" u="none" strike="noStrike" kern="1200" baseline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n-US"/>
          </a:p>
        </c:txPr>
        <c:crossAx val="287441656"/>
        <c:crosses val="autoZero"/>
        <c:auto val="1"/>
        <c:lblAlgn val="ctr"/>
        <c:lblOffset val="100"/>
        <c:noMultiLvlLbl val="0"/>
      </c:catAx>
      <c:valAx>
        <c:axId val="287441656"/>
        <c:scaling>
          <c:orientation val="minMax"/>
          <c:max val="2"/>
          <c:min val="-4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3200" b="0" i="0" u="none" strike="noStrike" kern="1200" baseline="0">
                    <a:solidFill>
                      <a:schemeClr val="tx1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r>
                  <a:rPr lang="en-CA" sz="3200" dirty="0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Mean change in </a:t>
                </a:r>
                <a:r>
                  <a:rPr lang="en-CA" sz="3200" dirty="0" err="1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LVESVI</a:t>
                </a:r>
                <a:r>
                  <a:rPr lang="en-CA" sz="3200" baseline="30000" dirty="0" err="1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a</a:t>
                </a:r>
                <a:endParaRPr lang="en-CA" sz="3200" baseline="30000" dirty="0">
                  <a:solidFill>
                    <a:schemeClr val="tx1"/>
                  </a:solidFill>
                  <a:latin typeface="Century Gothic" panose="020B0502020202020204" pitchFamily="34" charset="0"/>
                </a:endParaRPr>
              </a:p>
              <a:p>
                <a:pPr>
                  <a:defRPr sz="3200">
                    <a:solidFill>
                      <a:schemeClr val="tx1"/>
                    </a:solidFill>
                    <a:latin typeface="Century Gothic" panose="020B0502020202020204" pitchFamily="34" charset="0"/>
                  </a:defRPr>
                </a:pPr>
                <a:r>
                  <a:rPr lang="en-CA" sz="3200" dirty="0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from </a:t>
                </a:r>
                <a:r>
                  <a:rPr lang="en-CA" sz="3200" baseline="0" dirty="0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baseline (mL/m</a:t>
                </a:r>
                <a:r>
                  <a:rPr lang="en-CA" sz="3200" baseline="30000" dirty="0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2</a:t>
                </a:r>
                <a:r>
                  <a:rPr lang="en-CA" sz="3200" baseline="0" dirty="0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)</a:t>
                </a:r>
                <a:endParaRPr lang="en-CA" sz="3200" dirty="0">
                  <a:solidFill>
                    <a:schemeClr val="tx1"/>
                  </a:solidFill>
                  <a:latin typeface="Century Gothic" panose="020B0502020202020204" pitchFamily="34" charset="0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3200" b="0" i="0" u="none" strike="noStrike" kern="1200" baseline="0">
                  <a:solidFill>
                    <a:schemeClr val="tx1"/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n-US"/>
          </a:p>
        </c:txPr>
        <c:crossAx val="287441264"/>
        <c:crosses val="autoZero"/>
        <c:crossBetween val="between"/>
        <c:majorUnit val="2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tx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FDC5-4E8C-A442-96D171174E8F}"/>
              </c:ext>
            </c:extLst>
          </c:dPt>
          <c:dPt>
            <c:idx val="1"/>
            <c:invertIfNegative val="0"/>
            <c:bubble3D val="0"/>
            <c:spPr>
              <a:solidFill>
                <a:srgbClr val="BC0C2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FDC5-4E8C-A442-96D171174E8F}"/>
              </c:ext>
            </c:extLst>
          </c:dPt>
          <c:errBars>
            <c:errBarType val="both"/>
            <c:errValType val="cust"/>
            <c:noEndCap val="0"/>
            <c:plus>
              <c:numRef>
                <c:f>Sheet1!$C$2:$C$3</c:f>
                <c:numCache>
                  <c:formatCode>General</c:formatCode>
                  <c:ptCount val="2"/>
                  <c:pt idx="0">
                    <c:v>-5.0147000000000004</c:v>
                  </c:pt>
                  <c:pt idx="1">
                    <c:v>-4.2949999999999999</c:v>
                  </c:pt>
                </c:numCache>
              </c:numRef>
            </c:plus>
            <c:minus>
              <c:numRef>
                <c:f>Sheet1!$D$2:$D$3</c:f>
                <c:numCache>
                  <c:formatCode>General</c:formatCode>
                  <c:ptCount val="2"/>
                  <c:pt idx="0">
                    <c:v>0.74719999999999998</c:v>
                  </c:pt>
                  <c:pt idx="1">
                    <c:v>1.0495000000000001</c:v>
                  </c:pt>
                </c:numCache>
              </c:numRef>
            </c:minus>
            <c:spPr>
              <a:noFill/>
              <a:ln w="57150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Sheet1!$A$2:$A$3</c:f>
              <c:strCache>
                <c:ptCount val="2"/>
                <c:pt idx="0">
                  <c:v>Placebo</c:v>
                </c:pt>
                <c:pt idx="1">
                  <c:v>Empagliflozin</c:v>
                </c:pt>
              </c:strCache>
            </c:strRef>
          </c:cat>
          <c:val>
            <c:numRef>
              <c:f>Sheet1!$B$2:$B$3</c:f>
              <c:numCache>
                <c:formatCode>0.0</c:formatCode>
                <c:ptCount val="2"/>
                <c:pt idx="0">
                  <c:v>-2.13</c:v>
                </c:pt>
                <c:pt idx="1">
                  <c:v>-1.62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DC5-4E8C-A442-96D171174E8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10"/>
        <c:axId val="287444400"/>
        <c:axId val="287442048"/>
      </c:barChart>
      <c:catAx>
        <c:axId val="2874444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high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3200" b="0" i="0" u="none" strike="noStrike" kern="1200" baseline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n-US"/>
          </a:p>
        </c:txPr>
        <c:crossAx val="287442048"/>
        <c:crosses val="autoZero"/>
        <c:auto val="1"/>
        <c:lblAlgn val="ctr"/>
        <c:lblOffset val="100"/>
        <c:noMultiLvlLbl val="0"/>
      </c:catAx>
      <c:valAx>
        <c:axId val="287442048"/>
        <c:scaling>
          <c:orientation val="minMax"/>
          <c:max val="0"/>
          <c:min val="-8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3200" b="0" i="0" u="none" strike="noStrike" kern="1200" baseline="0">
                    <a:solidFill>
                      <a:schemeClr val="tx1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r>
                  <a:rPr lang="en-CA" sz="3200" dirty="0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Mean change in </a:t>
                </a:r>
                <a:r>
                  <a:rPr lang="en-CA" sz="3200" dirty="0" err="1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LVEDVI</a:t>
                </a:r>
                <a:r>
                  <a:rPr lang="en-CA" sz="3200" baseline="30000" dirty="0" err="1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a</a:t>
                </a:r>
                <a:endParaRPr lang="en-CA" sz="3200" baseline="30000" dirty="0">
                  <a:solidFill>
                    <a:schemeClr val="tx1"/>
                  </a:solidFill>
                  <a:latin typeface="Century Gothic" panose="020B0502020202020204" pitchFamily="34" charset="0"/>
                </a:endParaRPr>
              </a:p>
              <a:p>
                <a:pPr>
                  <a:defRPr sz="3200">
                    <a:solidFill>
                      <a:schemeClr val="tx1"/>
                    </a:solidFill>
                    <a:latin typeface="Century Gothic" panose="020B0502020202020204" pitchFamily="34" charset="0"/>
                  </a:defRPr>
                </a:pPr>
                <a:r>
                  <a:rPr lang="en-CA" sz="3200" dirty="0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from </a:t>
                </a:r>
                <a:r>
                  <a:rPr lang="en-CA" sz="3200" baseline="0" dirty="0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baseline (mL/m</a:t>
                </a:r>
                <a:r>
                  <a:rPr lang="en-CA" sz="3200" baseline="30000" dirty="0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2</a:t>
                </a:r>
                <a:r>
                  <a:rPr lang="en-CA" sz="3200" baseline="0" dirty="0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)</a:t>
                </a:r>
                <a:endParaRPr lang="en-CA" sz="3200" dirty="0">
                  <a:solidFill>
                    <a:schemeClr val="tx1"/>
                  </a:solidFill>
                  <a:latin typeface="Century Gothic" panose="020B0502020202020204" pitchFamily="34" charset="0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3200" b="0" i="0" u="none" strike="noStrike" kern="1200" baseline="0">
                  <a:solidFill>
                    <a:schemeClr val="tx1"/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n-US"/>
          </a:p>
        </c:txPr>
        <c:crossAx val="287444400"/>
        <c:crosses val="autoZero"/>
        <c:crossBetween val="between"/>
        <c:majorUnit val="2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tx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1408-4BE5-B8F9-728C77C26711}"/>
              </c:ext>
            </c:extLst>
          </c:dPt>
          <c:dPt>
            <c:idx val="1"/>
            <c:invertIfNegative val="0"/>
            <c:bubble3D val="0"/>
            <c:spPr>
              <a:solidFill>
                <a:srgbClr val="BC0C2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1408-4BE5-B8F9-728C77C26711}"/>
              </c:ext>
            </c:extLst>
          </c:dPt>
          <c:errBars>
            <c:errBarType val="both"/>
            <c:errValType val="cust"/>
            <c:noEndCap val="0"/>
            <c:plus>
              <c:numRef>
                <c:f>Sheet1!$C$2:$C$3</c:f>
                <c:numCache>
                  <c:formatCode>General</c:formatCode>
                  <c:ptCount val="2"/>
                  <c:pt idx="0">
                    <c:v>-2.9150999999999998</c:v>
                  </c:pt>
                  <c:pt idx="1">
                    <c:v>-0.83230000000000004</c:v>
                  </c:pt>
                </c:numCache>
              </c:numRef>
            </c:plus>
            <c:minus>
              <c:numRef>
                <c:f>Sheet1!$D$2:$D$3</c:f>
                <c:numCache>
                  <c:formatCode>General</c:formatCode>
                  <c:ptCount val="2"/>
                  <c:pt idx="0">
                    <c:v>0.92379999999999995</c:v>
                  </c:pt>
                  <c:pt idx="1">
                    <c:v>2.2742</c:v>
                  </c:pt>
                </c:numCache>
              </c:numRef>
            </c:minus>
            <c:spPr>
              <a:noFill/>
              <a:ln w="57150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Sheet1!$A$2:$A$3</c:f>
              <c:strCache>
                <c:ptCount val="2"/>
                <c:pt idx="0">
                  <c:v>Placebo</c:v>
                </c:pt>
                <c:pt idx="1">
                  <c:v>Empagliflozin</c:v>
                </c:pt>
              </c:strCache>
            </c:strRef>
          </c:cat>
          <c:val>
            <c:numRef>
              <c:f>Sheet1!$B$2:$B$3</c:f>
              <c:numCache>
                <c:formatCode>0.0</c:formatCode>
                <c:ptCount val="2"/>
                <c:pt idx="0">
                  <c:v>-0.1</c:v>
                </c:pt>
                <c:pt idx="1">
                  <c:v>0.72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408-4BE5-B8F9-728C77C2671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10"/>
        <c:axId val="287444792"/>
        <c:axId val="287445184"/>
      </c:barChart>
      <c:catAx>
        <c:axId val="2874447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high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3200" b="0" i="0" u="none" strike="noStrike" kern="1200" baseline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n-US"/>
          </a:p>
        </c:txPr>
        <c:crossAx val="287445184"/>
        <c:crosses val="autoZero"/>
        <c:auto val="1"/>
        <c:lblAlgn val="ctr"/>
        <c:lblOffset val="100"/>
        <c:noMultiLvlLbl val="0"/>
      </c:catAx>
      <c:valAx>
        <c:axId val="287445184"/>
        <c:scaling>
          <c:orientation val="minMax"/>
          <c:max val="2"/>
          <c:min val="-4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3200" b="0" i="0" u="none" strike="noStrike" kern="1200" baseline="0">
                    <a:solidFill>
                      <a:schemeClr val="tx1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r>
                  <a:rPr lang="en-CA" sz="3200" dirty="0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Mean change in LVEF</a:t>
                </a:r>
                <a:endParaRPr lang="en-CA" sz="3200" baseline="30000" dirty="0">
                  <a:solidFill>
                    <a:schemeClr val="tx1"/>
                  </a:solidFill>
                  <a:latin typeface="Century Gothic" panose="020B0502020202020204" pitchFamily="34" charset="0"/>
                </a:endParaRPr>
              </a:p>
              <a:p>
                <a:pPr>
                  <a:defRPr sz="3200">
                    <a:solidFill>
                      <a:schemeClr val="tx1"/>
                    </a:solidFill>
                    <a:latin typeface="Century Gothic" panose="020B0502020202020204" pitchFamily="34" charset="0"/>
                  </a:defRPr>
                </a:pPr>
                <a:r>
                  <a:rPr lang="en-CA" sz="3200" dirty="0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from </a:t>
                </a:r>
                <a:r>
                  <a:rPr lang="en-CA" sz="3200" baseline="0" dirty="0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baseline (%)</a:t>
                </a:r>
                <a:endParaRPr lang="en-CA" sz="3200" dirty="0">
                  <a:solidFill>
                    <a:schemeClr val="tx1"/>
                  </a:solidFill>
                  <a:latin typeface="Century Gothic" panose="020B0502020202020204" pitchFamily="34" charset="0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3200" b="0" i="0" u="none" strike="noStrike" kern="1200" baseline="0">
                  <a:solidFill>
                    <a:schemeClr val="tx1"/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n-US"/>
          </a:p>
        </c:txPr>
        <c:crossAx val="287444792"/>
        <c:crosses val="autoZero"/>
        <c:crossBetween val="between"/>
        <c:majorUnit val="2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312804908120543"/>
          <c:y val="4.0402486388279965E-2"/>
          <c:w val="0.85984883047449101"/>
          <c:h val="0.6046516365434093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rgbClr val="BC0C2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7030A0">
                  <a:alpha val="40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1157-40CA-BCA5-4DB80B9FF39D}"/>
              </c:ext>
            </c:extLst>
          </c:dPt>
          <c:dPt>
            <c:idx val="1"/>
            <c:invertIfNegative val="0"/>
            <c:bubble3D val="0"/>
            <c:spPr>
              <a:solidFill>
                <a:srgbClr val="7030A0">
                  <a:alpha val="65098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1157-40CA-BCA5-4DB80B9FF39D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2A04-488B-BACC-E04878EDE8C6}"/>
              </c:ext>
            </c:extLst>
          </c:dPt>
          <c:errBars>
            <c:errBarType val="both"/>
            <c:errValType val="cust"/>
            <c:noEndCap val="0"/>
            <c:plus>
              <c:numRef>
                <c:f>Sheet1!$C$2:$C$5</c:f>
                <c:numCache>
                  <c:formatCode>General</c:formatCode>
                  <c:ptCount val="4"/>
                </c:numCache>
              </c:numRef>
            </c:plus>
            <c:minus>
              <c:numRef>
                <c:f>Sheet1!$C$2:$C$5</c:f>
                <c:numCache>
                  <c:formatCode>General</c:formatCode>
                  <c:ptCount val="4"/>
                </c:numCache>
              </c:numRef>
            </c:minus>
            <c:spPr>
              <a:noFill/>
              <a:ln w="31750" cap="flat" cmpd="sng" algn="ctr">
                <a:solidFill>
                  <a:schemeClr val="tx1"/>
                </a:solidFill>
                <a:round/>
              </a:ln>
              <a:effectLst/>
            </c:spPr>
          </c:errBars>
          <c:cat>
            <c:strRef>
              <c:f>Sheet1!$A$2:$A$5</c:f>
              <c:strCache>
                <c:ptCount val="4"/>
                <c:pt idx="0">
                  <c:v>Losartan</c:v>
                </c:pt>
                <c:pt idx="1">
                  <c:v>Aliskiren</c:v>
                </c:pt>
                <c:pt idx="3">
                  <c:v>Baseline LVMI
&gt;60 g/m^2.7</c:v>
                </c:pt>
              </c:strCache>
            </c:strRef>
          </c:cat>
          <c:val>
            <c:numRef>
              <c:f>Sheet1!$B$2:$B$5</c:f>
              <c:numCache>
                <c:formatCode>0.0</c:formatCode>
                <c:ptCount val="4"/>
                <c:pt idx="0">
                  <c:v>0.25</c:v>
                </c:pt>
                <c:pt idx="1">
                  <c:v>-1.22</c:v>
                </c:pt>
                <c:pt idx="2">
                  <c:v>-1.23</c:v>
                </c:pt>
                <c:pt idx="3">
                  <c:v>-4.32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157-40CA-BCA5-4DB80B9FF39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axId val="287443224"/>
        <c:axId val="252839656"/>
      </c:barChart>
      <c:catAx>
        <c:axId val="2874432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3600" b="0" i="0" u="none" strike="noStrike" kern="1200" baseline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n-US"/>
          </a:p>
        </c:txPr>
        <c:crossAx val="252839656"/>
        <c:crosses val="autoZero"/>
        <c:auto val="1"/>
        <c:lblAlgn val="ctr"/>
        <c:lblOffset val="100"/>
        <c:noMultiLvlLbl val="0"/>
      </c:catAx>
      <c:valAx>
        <c:axId val="252839656"/>
        <c:scaling>
          <c:orientation val="minMax"/>
          <c:max val="2.5"/>
          <c:min val="-5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4000" b="0" i="0" u="none" strike="noStrike" kern="1200" baseline="0">
                    <a:solidFill>
                      <a:schemeClr val="tx1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r>
                  <a:rPr lang="en-CA" sz="4000" dirty="0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Mean change in LVMI</a:t>
                </a:r>
              </a:p>
              <a:p>
                <a:pPr>
                  <a:defRPr sz="4000">
                    <a:solidFill>
                      <a:schemeClr val="tx1"/>
                    </a:solidFill>
                    <a:latin typeface="Century Gothic" panose="020B0502020202020204" pitchFamily="34" charset="0"/>
                  </a:defRPr>
                </a:pPr>
                <a:r>
                  <a:rPr lang="en-CA" sz="4000" dirty="0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(g/m</a:t>
                </a:r>
                <a:r>
                  <a:rPr lang="en-CA" sz="4000" baseline="30000" dirty="0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2.7</a:t>
                </a:r>
                <a:r>
                  <a:rPr lang="en-CA" sz="4000" dirty="0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4000" b="0" i="0" u="none" strike="noStrike" kern="1200" baseline="0">
                  <a:solidFill>
                    <a:schemeClr val="tx1"/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3600" b="0" i="0" u="none" strike="noStrike" kern="1200" baseline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n-US"/>
          </a:p>
        </c:txPr>
        <c:crossAx val="287443224"/>
        <c:crosses val="autoZero"/>
        <c:crossBetween val="between"/>
        <c:majorUnit val="2.5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image" Target="../media/image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02979527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C38FA5-5D31-4B76-BBB4-5C18B9DAE5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8000" y="2244726"/>
            <a:ext cx="18288000" cy="4775200"/>
          </a:xfrm>
        </p:spPr>
        <p:txBody>
          <a:bodyPr anchor="b"/>
          <a:lstStyle>
            <a:lvl1pPr algn="ctr">
              <a:defRPr sz="12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C680E4-729C-403C-B8E2-17A065B08B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8000" y="7204076"/>
            <a:ext cx="18288000" cy="3311524"/>
          </a:xfrm>
        </p:spPr>
        <p:txBody>
          <a:bodyPr/>
          <a:lstStyle>
            <a:lvl1pPr marL="0" indent="0" algn="ctr">
              <a:buNone/>
              <a:defRPr sz="4800"/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C4BC58-3086-4E8D-83FA-7E0D86EED7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8C0BB-7057-4ED1-93E4-A0F2C011C8D5}" type="datetime1">
              <a:rPr lang="en-CA" smtClean="0"/>
              <a:t>2018-11-10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834E02-3271-47B1-93F6-A46DF5734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57B2CE-D88B-4019-9DF8-6494BACC8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59F3A-A2EC-46A7-A702-A9EF2CB63A3E}" type="slidenum">
              <a:rPr lang="en-CA" smtClean="0"/>
              <a:t>‹#›</a:t>
            </a:fld>
            <a:endParaRPr lang="en-CA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59F44A9-79C3-45EB-A98E-7934F865ED6B}"/>
              </a:ext>
            </a:extLst>
          </p:cNvPr>
          <p:cNvSpPr/>
          <p:nvPr userDrawn="1"/>
        </p:nvSpPr>
        <p:spPr>
          <a:xfrm>
            <a:off x="0" y="18286"/>
            <a:ext cx="24384000" cy="2160000"/>
          </a:xfrm>
          <a:prstGeom prst="rect">
            <a:avLst/>
          </a:prstGeom>
          <a:solidFill>
            <a:srgbClr val="82A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0000"/>
          </a:p>
        </p:txBody>
      </p:sp>
    </p:spTree>
    <p:extLst>
      <p:ext uri="{BB962C8B-B14F-4D97-AF65-F5344CB8AC3E}">
        <p14:creationId xmlns:p14="http://schemas.microsoft.com/office/powerpoint/2010/main" val="39628811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5A445C-5790-4F5F-8618-4F2FB0F1AB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7D536EB-6055-4216-9E23-F9ED81940E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0366376" y="1974851"/>
            <a:ext cx="12344400" cy="9747250"/>
          </a:xfrm>
        </p:spPr>
        <p:txBody>
          <a:bodyPr/>
          <a:lstStyle>
            <a:lvl1pPr marL="0" indent="0">
              <a:buNone/>
              <a:defRPr sz="64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5A2C53-9CEA-4FC6-B00B-5F70C2994C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79577" y="4114800"/>
            <a:ext cx="7864474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05D849-5E79-493C-8EC7-6D2CC88481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562E2-7BC9-4D10-AD36-83A82CBC4110}" type="datetime1">
              <a:rPr lang="en-CA" smtClean="0"/>
              <a:t>2018-11-10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217EDD-4423-4536-8DF2-84B77157AC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DBB022-C76C-43F7-997F-6EC698381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59F3A-A2EC-46A7-A702-A9EF2CB63A3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453555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5CAE7-A224-45FA-B1CA-F55FE13638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63D42F-340B-4E11-A3B6-69331A119B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FEAA9F-A66A-4EA7-A4EC-F554710A6D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2E76D-9380-474F-A158-8CC311BFCFE9}" type="datetime1">
              <a:rPr lang="en-CA" smtClean="0"/>
              <a:t>2018-11-10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D34752-5568-4978-BA59-0FA7D5512F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FF7532-E3F4-4DD2-A039-590D177997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59F3A-A2EC-46A7-A702-A9EF2CB63A3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965503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49F1CF9-AA82-4C91-BC04-D49EDDC191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7449800" y="730250"/>
            <a:ext cx="5257800" cy="1162367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F7C5EC8-68CD-43A3-9950-D8F80213A6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676400" y="730250"/>
            <a:ext cx="15468600" cy="11623676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9A39E2-F70A-4ABC-B595-09F5E25472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0A35F-B9D0-4814-B44B-53CFC2DDA49B}" type="datetime1">
              <a:rPr lang="en-CA" smtClean="0"/>
              <a:t>2018-11-10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9571F3-FB7B-48CC-A18F-BC98E3C64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8AF59A-3084-4B1E-B3CA-139DFA4A6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59F3A-A2EC-46A7-A702-A9EF2CB63A3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016219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C38FA5-5D31-4B76-BBB4-5C18B9DAE5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8000" y="2244726"/>
            <a:ext cx="18288000" cy="4775200"/>
          </a:xfrm>
        </p:spPr>
        <p:txBody>
          <a:bodyPr anchor="b"/>
          <a:lstStyle>
            <a:lvl1pPr algn="ctr">
              <a:defRPr sz="12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C680E4-729C-403C-B8E2-17A065B08B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8000" y="7204076"/>
            <a:ext cx="18288000" cy="3311524"/>
          </a:xfrm>
        </p:spPr>
        <p:txBody>
          <a:bodyPr/>
          <a:lstStyle>
            <a:lvl1pPr marL="0" indent="0" algn="ctr">
              <a:buNone/>
              <a:defRPr sz="4800"/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C4BC58-3086-4E8D-83FA-7E0D86EED7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8C0BB-7057-4ED1-93E4-A0F2C011C8D5}" type="datetime1">
              <a:rPr lang="en-CA" smtClean="0"/>
              <a:t>2018-11-10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834E02-3271-47B1-93F6-A46DF5734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57B2CE-D88B-4019-9DF8-6494BACC8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59F3A-A2EC-46A7-A702-A9EF2CB63A3E}" type="slidenum">
              <a:rPr lang="en-CA" smtClean="0"/>
              <a:t>‹#›</a:t>
            </a:fld>
            <a:endParaRPr lang="en-CA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59F44A9-79C3-45EB-A98E-7934F865ED6B}"/>
              </a:ext>
            </a:extLst>
          </p:cNvPr>
          <p:cNvSpPr/>
          <p:nvPr userDrawn="1"/>
        </p:nvSpPr>
        <p:spPr>
          <a:xfrm>
            <a:off x="0" y="18286"/>
            <a:ext cx="24384000" cy="2160000"/>
          </a:xfrm>
          <a:prstGeom prst="rect">
            <a:avLst/>
          </a:prstGeom>
          <a:solidFill>
            <a:srgbClr val="82A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0000"/>
          </a:p>
        </p:txBody>
      </p:sp>
    </p:spTree>
    <p:extLst>
      <p:ext uri="{BB962C8B-B14F-4D97-AF65-F5344CB8AC3E}">
        <p14:creationId xmlns:p14="http://schemas.microsoft.com/office/powerpoint/2010/main" val="5124677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3A957F4-3B0E-4316-A4BC-2B295823AF39}"/>
              </a:ext>
            </a:extLst>
          </p:cNvPr>
          <p:cNvSpPr/>
          <p:nvPr userDrawn="1"/>
        </p:nvSpPr>
        <p:spPr>
          <a:xfrm>
            <a:off x="0" y="18286"/>
            <a:ext cx="24384000" cy="2160000"/>
          </a:xfrm>
          <a:prstGeom prst="rect">
            <a:avLst/>
          </a:prstGeom>
          <a:solidFill>
            <a:srgbClr val="82A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00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C11995-4560-4BDA-B299-D21A896394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610F0B-1BAE-44E5-A1AF-76C708EAE3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457200" indent="-457200">
              <a:buClr>
                <a:srgbClr val="BC0C20"/>
              </a:buClr>
              <a:buFont typeface="Wingdings" panose="05000000000000000000" pitchFamily="2" charset="2"/>
              <a:buChar char="§"/>
              <a:defRPr/>
            </a:lvl1pPr>
            <a:lvl2pPr marL="1371600" indent="-457200">
              <a:buClr>
                <a:srgbClr val="BC0C20"/>
              </a:buClr>
              <a:buFont typeface="Wingdings" panose="05000000000000000000" pitchFamily="2" charset="2"/>
              <a:buChar char="§"/>
              <a:defRPr/>
            </a:lvl2pPr>
            <a:lvl3pPr marL="2286000" indent="-457200">
              <a:buClr>
                <a:srgbClr val="BC0C20"/>
              </a:buClr>
              <a:buFont typeface="Wingdings" panose="05000000000000000000" pitchFamily="2" charset="2"/>
              <a:buChar char="§"/>
              <a:defRPr/>
            </a:lvl3pPr>
            <a:lvl4pPr marL="3200400" indent="-457200">
              <a:buClr>
                <a:srgbClr val="BC0C20"/>
              </a:buClr>
              <a:buFont typeface="Wingdings" panose="05000000000000000000" pitchFamily="2" charset="2"/>
              <a:buChar char="§"/>
              <a:defRPr/>
            </a:lvl4pPr>
            <a:lvl5pPr marL="4114800" indent="-457200">
              <a:buClr>
                <a:srgbClr val="BC0C20"/>
              </a:buClr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234131-E327-4557-84CF-312E374926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4EB36-E85C-48C5-A278-FB0BAA1155E4}" type="datetime1">
              <a:rPr lang="en-CA" smtClean="0"/>
              <a:t>2018-11-10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B12C72-8402-4EED-B7E1-7D861D9575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381735-44FA-407C-9544-87EAF5178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59F3A-A2EC-46A7-A702-A9EF2CB63A3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950300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C7492-AB15-4540-88BB-7496CA29BC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3700" y="3419477"/>
            <a:ext cx="21031200" cy="5705474"/>
          </a:xfrm>
        </p:spPr>
        <p:txBody>
          <a:bodyPr anchor="b"/>
          <a:lstStyle>
            <a:lvl1pPr>
              <a:defRPr sz="12000">
                <a:solidFill>
                  <a:srgbClr val="BC0C2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065C51-99FA-4AD2-913D-7EC9BA7027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63700" y="9178927"/>
            <a:ext cx="21031200" cy="3000374"/>
          </a:xfrm>
        </p:spPr>
        <p:txBody>
          <a:bodyPr/>
          <a:lstStyle>
            <a:lvl1pPr marL="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5577AB-8548-43D1-A829-6DE8C01093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F2019-222B-4B12-83F0-1B41A1E9AF5B}" type="datetime1">
              <a:rPr lang="en-CA" smtClean="0"/>
              <a:t>2018-11-10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8D881F-3460-4F9A-8066-75633A52C8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62BAB3-4D4D-4E2D-9D0F-1A3E70154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59F3A-A2EC-46A7-A702-A9EF2CB63A3E}" type="slidenum">
              <a:rPr lang="en-CA" smtClean="0"/>
              <a:t>‹#›</a:t>
            </a:fld>
            <a:endParaRPr lang="en-CA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E0624B8-EA2F-460F-B501-139932C96D8C}"/>
              </a:ext>
            </a:extLst>
          </p:cNvPr>
          <p:cNvSpPr/>
          <p:nvPr userDrawn="1"/>
        </p:nvSpPr>
        <p:spPr>
          <a:xfrm>
            <a:off x="0" y="18286"/>
            <a:ext cx="24384000" cy="2160000"/>
          </a:xfrm>
          <a:prstGeom prst="rect">
            <a:avLst/>
          </a:prstGeom>
          <a:solidFill>
            <a:srgbClr val="82A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0000"/>
          </a:p>
        </p:txBody>
      </p:sp>
    </p:spTree>
    <p:extLst>
      <p:ext uri="{BB962C8B-B14F-4D97-AF65-F5344CB8AC3E}">
        <p14:creationId xmlns:p14="http://schemas.microsoft.com/office/powerpoint/2010/main" val="17337296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4FF4751-4EF5-4132-9150-9EF6CCF21698}"/>
              </a:ext>
            </a:extLst>
          </p:cNvPr>
          <p:cNvSpPr/>
          <p:nvPr userDrawn="1"/>
        </p:nvSpPr>
        <p:spPr>
          <a:xfrm>
            <a:off x="0" y="18286"/>
            <a:ext cx="24384000" cy="2160000"/>
          </a:xfrm>
          <a:prstGeom prst="rect">
            <a:avLst/>
          </a:prstGeom>
          <a:solidFill>
            <a:srgbClr val="82A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00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545910-3938-4AC8-BD1D-6D813267CC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237745"/>
            <a:ext cx="21031200" cy="186537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44E298-BA78-47B9-A04C-7093C18BA3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29835" y="2755138"/>
            <a:ext cx="10620000" cy="9351518"/>
          </a:xfrm>
        </p:spPr>
        <p:txBody>
          <a:bodyPr/>
          <a:lstStyle>
            <a:lvl1pPr marL="457200" indent="-457200">
              <a:buClr>
                <a:srgbClr val="BC0C20"/>
              </a:buClr>
              <a:buFont typeface="Wingdings" panose="05000000000000000000" pitchFamily="2" charset="2"/>
              <a:buChar char="§"/>
              <a:defRPr/>
            </a:lvl1pPr>
            <a:lvl2pPr marL="1371600" indent="-457200">
              <a:buClr>
                <a:srgbClr val="BC0C20"/>
              </a:buClr>
              <a:buFont typeface="Wingdings" panose="05000000000000000000" pitchFamily="2" charset="2"/>
              <a:buChar char="§"/>
              <a:defRPr/>
            </a:lvl2pPr>
            <a:lvl3pPr marL="2286000" indent="-457200">
              <a:buClr>
                <a:srgbClr val="BC0C20"/>
              </a:buClr>
              <a:buFont typeface="Wingdings" panose="05000000000000000000" pitchFamily="2" charset="2"/>
              <a:buChar char="§"/>
              <a:defRPr/>
            </a:lvl3pPr>
            <a:lvl4pPr marL="3200400" indent="-457200">
              <a:buClr>
                <a:srgbClr val="BC0C20"/>
              </a:buClr>
              <a:buFont typeface="Wingdings" panose="05000000000000000000" pitchFamily="2" charset="2"/>
              <a:buChar char="§"/>
              <a:defRPr/>
            </a:lvl4pPr>
            <a:lvl5pPr marL="4114800" indent="-457200">
              <a:buClr>
                <a:srgbClr val="BC0C20"/>
              </a:buClr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FADCB0-488B-450B-851B-5EA13E698F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35785" y="2755138"/>
            <a:ext cx="10620000" cy="9351518"/>
          </a:xfrm>
        </p:spPr>
        <p:txBody>
          <a:bodyPr/>
          <a:lstStyle>
            <a:lvl1pPr marL="457200" indent="-457200">
              <a:buClr>
                <a:srgbClr val="BC0C20"/>
              </a:buClr>
              <a:buFont typeface="Wingdings" panose="05000000000000000000" pitchFamily="2" charset="2"/>
              <a:buChar char="§"/>
              <a:defRPr/>
            </a:lvl1pPr>
            <a:lvl2pPr marL="1371600" indent="-457200">
              <a:buClr>
                <a:srgbClr val="BC0C20"/>
              </a:buClr>
              <a:buFont typeface="Wingdings" panose="05000000000000000000" pitchFamily="2" charset="2"/>
              <a:buChar char="§"/>
              <a:defRPr/>
            </a:lvl2pPr>
            <a:lvl3pPr marL="2286000" indent="-457200">
              <a:buClr>
                <a:srgbClr val="BC0C20"/>
              </a:buClr>
              <a:buFont typeface="Wingdings" panose="05000000000000000000" pitchFamily="2" charset="2"/>
              <a:buChar char="§"/>
              <a:defRPr/>
            </a:lvl3pPr>
            <a:lvl4pPr marL="3200400" indent="-457200">
              <a:buClr>
                <a:srgbClr val="BC0C20"/>
              </a:buClr>
              <a:buFont typeface="Wingdings" panose="05000000000000000000" pitchFamily="2" charset="2"/>
              <a:buChar char="§"/>
              <a:defRPr/>
            </a:lvl4pPr>
            <a:lvl5pPr marL="4114800" indent="-457200">
              <a:buClr>
                <a:srgbClr val="BC0C20"/>
              </a:buClr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99DDE3-0C11-4564-9DB0-924DAC54D1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A30E9-B8C2-406F-B740-A544126C8F15}" type="datetime1">
              <a:rPr lang="en-CA" smtClean="0"/>
              <a:t>2018-11-10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32C459-923E-4928-AF02-ABECF6A6F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E48306-2776-4328-9D95-84449FF351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59F3A-A2EC-46A7-A702-A9EF2CB63A3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107332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398754FA-8AE7-4B96-89D2-BD4A372509C9}"/>
              </a:ext>
            </a:extLst>
          </p:cNvPr>
          <p:cNvSpPr/>
          <p:nvPr userDrawn="1"/>
        </p:nvSpPr>
        <p:spPr>
          <a:xfrm>
            <a:off x="0" y="18286"/>
            <a:ext cx="24384000" cy="2160000"/>
          </a:xfrm>
          <a:prstGeom prst="rect">
            <a:avLst/>
          </a:prstGeom>
          <a:solidFill>
            <a:srgbClr val="82A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000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4C70DF-76A1-4DEB-BEB1-8C24AE9023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33012" y="2539366"/>
            <a:ext cx="10620000" cy="1647824"/>
          </a:xfrm>
        </p:spPr>
        <p:txBody>
          <a:bodyPr anchor="b">
            <a:normAutofit/>
          </a:bodyPr>
          <a:lstStyle>
            <a:lvl1pPr marL="0" indent="0">
              <a:buNone/>
              <a:defRPr sz="5200" b="1">
                <a:solidFill>
                  <a:srgbClr val="BC0C20"/>
                </a:solidFill>
              </a:defRPr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F0FF56-6B57-4F9A-8111-724D46B1A4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33012" y="4187190"/>
            <a:ext cx="10620000" cy="7956042"/>
          </a:xfrm>
        </p:spPr>
        <p:txBody>
          <a:bodyPr/>
          <a:lstStyle>
            <a:lvl1pPr marL="457200" indent="-457200">
              <a:buClr>
                <a:srgbClr val="BC0C20"/>
              </a:buClr>
              <a:buFont typeface="Wingdings" panose="05000000000000000000" pitchFamily="2" charset="2"/>
              <a:buChar char="§"/>
              <a:defRPr sz="4800"/>
            </a:lvl1pPr>
            <a:lvl2pPr marL="1371600" indent="-457200">
              <a:buClr>
                <a:srgbClr val="BC0C20"/>
              </a:buClr>
              <a:buFont typeface="Wingdings" panose="05000000000000000000" pitchFamily="2" charset="2"/>
              <a:buChar char="§"/>
              <a:defRPr/>
            </a:lvl2pPr>
            <a:lvl3pPr marL="2286000" indent="-457200">
              <a:buClr>
                <a:srgbClr val="BC0C20"/>
              </a:buClr>
              <a:buFont typeface="Wingdings" panose="05000000000000000000" pitchFamily="2" charset="2"/>
              <a:buChar char="§"/>
              <a:defRPr/>
            </a:lvl3pPr>
            <a:lvl4pPr marL="3200400" indent="-457200">
              <a:buClr>
                <a:srgbClr val="BC0C20"/>
              </a:buClr>
              <a:buFont typeface="Wingdings" panose="05000000000000000000" pitchFamily="2" charset="2"/>
              <a:buChar char="§"/>
              <a:defRPr/>
            </a:lvl4pPr>
            <a:lvl5pPr marL="4114800" indent="-457200">
              <a:buClr>
                <a:srgbClr val="BC0C20"/>
              </a:buClr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9618B91-A592-4149-819B-57D34BA6B92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2535785" y="2539366"/>
            <a:ext cx="10620000" cy="1647824"/>
          </a:xfrm>
        </p:spPr>
        <p:txBody>
          <a:bodyPr anchor="b">
            <a:normAutofit/>
          </a:bodyPr>
          <a:lstStyle>
            <a:lvl1pPr marL="0" indent="0">
              <a:buNone/>
              <a:defRPr sz="5200" b="1">
                <a:solidFill>
                  <a:srgbClr val="BC0C20"/>
                </a:solidFill>
              </a:defRPr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F8F79C1-0C51-4DCC-8CE3-BAD83DEF2B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2535785" y="4187190"/>
            <a:ext cx="10620000" cy="7956042"/>
          </a:xfrm>
        </p:spPr>
        <p:txBody>
          <a:bodyPr/>
          <a:lstStyle>
            <a:lvl1pPr marL="457200" indent="-457200">
              <a:buClr>
                <a:srgbClr val="BC0C20"/>
              </a:buClr>
              <a:buFont typeface="Wingdings" panose="05000000000000000000" pitchFamily="2" charset="2"/>
              <a:buChar char="§"/>
              <a:defRPr sz="4800"/>
            </a:lvl1pPr>
            <a:lvl2pPr marL="1371600" indent="-457200">
              <a:buClr>
                <a:srgbClr val="BC0C20"/>
              </a:buClr>
              <a:buFont typeface="Wingdings" panose="05000000000000000000" pitchFamily="2" charset="2"/>
              <a:buChar char="§"/>
              <a:defRPr/>
            </a:lvl2pPr>
            <a:lvl3pPr marL="2286000" indent="-457200">
              <a:buClr>
                <a:srgbClr val="BC0C20"/>
              </a:buClr>
              <a:buFont typeface="Wingdings" panose="05000000000000000000" pitchFamily="2" charset="2"/>
              <a:buChar char="§"/>
              <a:defRPr/>
            </a:lvl3pPr>
            <a:lvl4pPr marL="3200400" indent="-457200">
              <a:buClr>
                <a:srgbClr val="BC0C20"/>
              </a:buClr>
              <a:buFont typeface="Wingdings" panose="05000000000000000000" pitchFamily="2" charset="2"/>
              <a:buChar char="§"/>
              <a:defRPr/>
            </a:lvl4pPr>
            <a:lvl5pPr marL="4114800" indent="-457200">
              <a:buClr>
                <a:srgbClr val="BC0C20"/>
              </a:buClr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1FB87D1-5225-4BCD-AEDC-CA773E3FCA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2AC8B-E7CC-4996-8FC5-712F446DC815}" type="datetime1">
              <a:rPr lang="en-CA" smtClean="0"/>
              <a:t>2018-11-10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6DB0F4A-D4AE-4B95-AEBA-CB16008747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50D4AD2-1CD8-4CEC-BBC4-B7F46D82F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59F3A-A2EC-46A7-A702-A9EF2CB63A3E}" type="slidenum">
              <a:rPr lang="en-CA" smtClean="0"/>
              <a:t>‹#›</a:t>
            </a:fld>
            <a:endParaRPr lang="en-CA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37C47B1-6313-4C43-A890-D783354018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237745"/>
            <a:ext cx="21031200" cy="186537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739479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C0FD66E-64B2-4EF2-A07F-C3EB054E4DB4}"/>
              </a:ext>
            </a:extLst>
          </p:cNvPr>
          <p:cNvSpPr/>
          <p:nvPr userDrawn="1"/>
        </p:nvSpPr>
        <p:spPr>
          <a:xfrm>
            <a:off x="0" y="18286"/>
            <a:ext cx="24384000" cy="2160000"/>
          </a:xfrm>
          <a:prstGeom prst="rect">
            <a:avLst/>
          </a:prstGeom>
          <a:solidFill>
            <a:srgbClr val="82A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00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534D25-23D3-43AB-A589-67522A958F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08FE0AF-759C-495F-AB7B-AF515A8484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D781C-094E-4A13-AE8C-A30393663542}" type="datetime1">
              <a:rPr lang="en-CA" smtClean="0"/>
              <a:t>2018-11-10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A352C0-4EAA-4EFF-B86C-091EBC95D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5B3FD0-E5CC-4ADF-BCC8-1FCB3F33D0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59F3A-A2EC-46A7-A702-A9EF2CB63A3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929691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9BD4CCA-9940-4266-A3CD-DB0D7F8CD5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69455-9943-49F8-8903-C99E2DAD4225}" type="datetime1">
              <a:rPr lang="en-CA" smtClean="0"/>
              <a:t>2018-11-10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3844A7C-AA12-49D2-9A69-B22208BAE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167273-A7B9-4C96-82FA-677C81C02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59F3A-A2EC-46A7-A702-A9EF2CB63A3E}" type="slidenum">
              <a:rPr lang="en-CA" smtClean="0"/>
              <a:t>‹#›</a:t>
            </a:fld>
            <a:endParaRPr lang="en-CA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D174744-758A-4FA5-BCF1-6A4A504E8D9C}"/>
              </a:ext>
            </a:extLst>
          </p:cNvPr>
          <p:cNvSpPr/>
          <p:nvPr userDrawn="1"/>
        </p:nvSpPr>
        <p:spPr>
          <a:xfrm>
            <a:off x="0" y="18286"/>
            <a:ext cx="24384000" cy="457202"/>
          </a:xfrm>
          <a:prstGeom prst="rect">
            <a:avLst/>
          </a:prstGeom>
          <a:solidFill>
            <a:srgbClr val="82A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0000"/>
          </a:p>
        </p:txBody>
      </p:sp>
    </p:spTree>
    <p:extLst>
      <p:ext uri="{BB962C8B-B14F-4D97-AF65-F5344CB8AC3E}">
        <p14:creationId xmlns:p14="http://schemas.microsoft.com/office/powerpoint/2010/main" val="1758577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3A957F4-3B0E-4316-A4BC-2B295823AF39}"/>
              </a:ext>
            </a:extLst>
          </p:cNvPr>
          <p:cNvSpPr/>
          <p:nvPr userDrawn="1"/>
        </p:nvSpPr>
        <p:spPr>
          <a:xfrm>
            <a:off x="0" y="18286"/>
            <a:ext cx="24384000" cy="2160000"/>
          </a:xfrm>
          <a:prstGeom prst="rect">
            <a:avLst/>
          </a:prstGeom>
          <a:solidFill>
            <a:srgbClr val="82A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00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C11995-4560-4BDA-B299-D21A896394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610F0B-1BAE-44E5-A1AF-76C708EAE3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457200" indent="-457200">
              <a:buClr>
                <a:srgbClr val="BC0C20"/>
              </a:buClr>
              <a:buFont typeface="Wingdings" panose="05000000000000000000" pitchFamily="2" charset="2"/>
              <a:buChar char="§"/>
              <a:defRPr/>
            </a:lvl1pPr>
            <a:lvl2pPr marL="1371600" indent="-457200">
              <a:buClr>
                <a:srgbClr val="BC0C20"/>
              </a:buClr>
              <a:buFont typeface="Wingdings" panose="05000000000000000000" pitchFamily="2" charset="2"/>
              <a:buChar char="§"/>
              <a:defRPr/>
            </a:lvl2pPr>
            <a:lvl3pPr marL="2286000" indent="-457200">
              <a:buClr>
                <a:srgbClr val="BC0C20"/>
              </a:buClr>
              <a:buFont typeface="Wingdings" panose="05000000000000000000" pitchFamily="2" charset="2"/>
              <a:buChar char="§"/>
              <a:defRPr/>
            </a:lvl3pPr>
            <a:lvl4pPr marL="3200400" indent="-457200">
              <a:buClr>
                <a:srgbClr val="BC0C20"/>
              </a:buClr>
              <a:buFont typeface="Wingdings" panose="05000000000000000000" pitchFamily="2" charset="2"/>
              <a:buChar char="§"/>
              <a:defRPr/>
            </a:lvl4pPr>
            <a:lvl5pPr marL="4114800" indent="-457200">
              <a:buClr>
                <a:srgbClr val="BC0C20"/>
              </a:buClr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234131-E327-4557-84CF-312E374926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4EB36-E85C-48C5-A278-FB0BAA1155E4}" type="datetime1">
              <a:rPr lang="en-CA" smtClean="0"/>
              <a:t>2018-11-10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B12C72-8402-4EED-B7E1-7D861D9575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381735-44FA-407C-9544-87EAF5178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59F3A-A2EC-46A7-A702-A9EF2CB63A3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507336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9BD4CCA-9940-4266-A3CD-DB0D7F8CD5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69455-9943-49F8-8903-C99E2DAD4225}" type="datetime1">
              <a:rPr lang="en-CA" smtClean="0"/>
              <a:t>2018-11-10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3844A7C-AA12-49D2-9A69-B22208BAE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167273-A7B9-4C96-82FA-677C81C02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59F3A-A2EC-46A7-A702-A9EF2CB63A3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899943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5C3067-8D79-4240-AF49-F2B7534C0F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D24ED3-AC57-433E-A727-CB67517493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66376" y="1974851"/>
            <a:ext cx="12344400" cy="9747250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6EA272-02A7-4F2F-8F35-0A130D886D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79577" y="4114800"/>
            <a:ext cx="7864474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066E9C-A5B2-45C0-85A0-6F620B5085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7157C-E99E-418B-8C26-7560B5F70B9C}" type="datetime1">
              <a:rPr lang="en-CA" smtClean="0"/>
              <a:t>2018-11-10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7CC776-4F60-4E9E-A97F-82D5992CA5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97484C-7CAC-4437-B85B-1D1C75CAC4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59F3A-A2EC-46A7-A702-A9EF2CB63A3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042722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5A445C-5790-4F5F-8618-4F2FB0F1AB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7D536EB-6055-4216-9E23-F9ED81940E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0366376" y="1974851"/>
            <a:ext cx="12344400" cy="9747250"/>
          </a:xfrm>
        </p:spPr>
        <p:txBody>
          <a:bodyPr/>
          <a:lstStyle>
            <a:lvl1pPr marL="0" indent="0">
              <a:buNone/>
              <a:defRPr sz="64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5A2C53-9CEA-4FC6-B00B-5F70C2994C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79577" y="4114800"/>
            <a:ext cx="7864474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05D849-5E79-493C-8EC7-6D2CC88481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562E2-7BC9-4D10-AD36-83A82CBC4110}" type="datetime1">
              <a:rPr lang="en-CA" smtClean="0"/>
              <a:t>2018-11-10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217EDD-4423-4536-8DF2-84B77157AC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DBB022-C76C-43F7-997F-6EC698381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59F3A-A2EC-46A7-A702-A9EF2CB63A3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175734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5CAE7-A224-45FA-B1CA-F55FE13638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63D42F-340B-4E11-A3B6-69331A119B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FEAA9F-A66A-4EA7-A4EC-F554710A6D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2E76D-9380-474F-A158-8CC311BFCFE9}" type="datetime1">
              <a:rPr lang="en-CA" smtClean="0"/>
              <a:t>2018-11-10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D34752-5568-4978-BA59-0FA7D5512F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FF7532-E3F4-4DD2-A039-590D177997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59F3A-A2EC-46A7-A702-A9EF2CB63A3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796676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49F1CF9-AA82-4C91-BC04-D49EDDC191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7449800" y="730250"/>
            <a:ext cx="5257800" cy="1162367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F7C5EC8-68CD-43A3-9950-D8F80213A6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676400" y="730250"/>
            <a:ext cx="15468600" cy="11623676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9A39E2-F70A-4ABC-B595-09F5E25472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0A35F-B9D0-4814-B44B-53CFC2DDA49B}" type="datetime1">
              <a:rPr lang="en-CA" smtClean="0"/>
              <a:t>2018-11-10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9571F3-FB7B-48CC-A18F-BC98E3C64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8AF59A-3084-4B1E-B3CA-139DFA4A6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59F3A-A2EC-46A7-A702-A9EF2CB63A3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11676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C7492-AB15-4540-88BB-7496CA29BC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3700" y="3419477"/>
            <a:ext cx="21031200" cy="5705474"/>
          </a:xfrm>
        </p:spPr>
        <p:txBody>
          <a:bodyPr anchor="b"/>
          <a:lstStyle>
            <a:lvl1pPr>
              <a:defRPr sz="12000">
                <a:solidFill>
                  <a:srgbClr val="BC0C2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065C51-99FA-4AD2-913D-7EC9BA7027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63700" y="9178927"/>
            <a:ext cx="21031200" cy="3000374"/>
          </a:xfrm>
        </p:spPr>
        <p:txBody>
          <a:bodyPr/>
          <a:lstStyle>
            <a:lvl1pPr marL="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5577AB-8548-43D1-A829-6DE8C01093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F2019-222B-4B12-83F0-1B41A1E9AF5B}" type="datetime1">
              <a:rPr lang="en-CA" smtClean="0"/>
              <a:t>2018-11-10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8D881F-3460-4F9A-8066-75633A52C8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62BAB3-4D4D-4E2D-9D0F-1A3E70154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59F3A-A2EC-46A7-A702-A9EF2CB63A3E}" type="slidenum">
              <a:rPr lang="en-CA" smtClean="0"/>
              <a:t>‹#›</a:t>
            </a:fld>
            <a:endParaRPr lang="en-CA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E0624B8-EA2F-460F-B501-139932C96D8C}"/>
              </a:ext>
            </a:extLst>
          </p:cNvPr>
          <p:cNvSpPr/>
          <p:nvPr userDrawn="1"/>
        </p:nvSpPr>
        <p:spPr>
          <a:xfrm>
            <a:off x="0" y="18286"/>
            <a:ext cx="24384000" cy="2160000"/>
          </a:xfrm>
          <a:prstGeom prst="rect">
            <a:avLst/>
          </a:prstGeom>
          <a:solidFill>
            <a:srgbClr val="82A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0000"/>
          </a:p>
        </p:txBody>
      </p:sp>
    </p:spTree>
    <p:extLst>
      <p:ext uri="{BB962C8B-B14F-4D97-AF65-F5344CB8AC3E}">
        <p14:creationId xmlns:p14="http://schemas.microsoft.com/office/powerpoint/2010/main" val="6955621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4FF4751-4EF5-4132-9150-9EF6CCF21698}"/>
              </a:ext>
            </a:extLst>
          </p:cNvPr>
          <p:cNvSpPr/>
          <p:nvPr userDrawn="1"/>
        </p:nvSpPr>
        <p:spPr>
          <a:xfrm>
            <a:off x="0" y="18286"/>
            <a:ext cx="24384000" cy="2160000"/>
          </a:xfrm>
          <a:prstGeom prst="rect">
            <a:avLst/>
          </a:prstGeom>
          <a:solidFill>
            <a:srgbClr val="82A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00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545910-3938-4AC8-BD1D-6D813267CC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237745"/>
            <a:ext cx="21031200" cy="186537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44E298-BA78-47B9-A04C-7093C18BA3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29835" y="2755138"/>
            <a:ext cx="10620000" cy="9351518"/>
          </a:xfrm>
        </p:spPr>
        <p:txBody>
          <a:bodyPr/>
          <a:lstStyle>
            <a:lvl1pPr marL="457200" indent="-457200">
              <a:buClr>
                <a:srgbClr val="BC0C20"/>
              </a:buClr>
              <a:buFont typeface="Wingdings" panose="05000000000000000000" pitchFamily="2" charset="2"/>
              <a:buChar char="§"/>
              <a:defRPr/>
            </a:lvl1pPr>
            <a:lvl2pPr marL="1371600" indent="-457200">
              <a:buClr>
                <a:srgbClr val="BC0C20"/>
              </a:buClr>
              <a:buFont typeface="Wingdings" panose="05000000000000000000" pitchFamily="2" charset="2"/>
              <a:buChar char="§"/>
              <a:defRPr/>
            </a:lvl2pPr>
            <a:lvl3pPr marL="2286000" indent="-457200">
              <a:buClr>
                <a:srgbClr val="BC0C20"/>
              </a:buClr>
              <a:buFont typeface="Wingdings" panose="05000000000000000000" pitchFamily="2" charset="2"/>
              <a:buChar char="§"/>
              <a:defRPr/>
            </a:lvl3pPr>
            <a:lvl4pPr marL="3200400" indent="-457200">
              <a:buClr>
                <a:srgbClr val="BC0C20"/>
              </a:buClr>
              <a:buFont typeface="Wingdings" panose="05000000000000000000" pitchFamily="2" charset="2"/>
              <a:buChar char="§"/>
              <a:defRPr/>
            </a:lvl4pPr>
            <a:lvl5pPr marL="4114800" indent="-457200">
              <a:buClr>
                <a:srgbClr val="BC0C20"/>
              </a:buClr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FADCB0-488B-450B-851B-5EA13E698F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35785" y="2755138"/>
            <a:ext cx="10620000" cy="9351518"/>
          </a:xfrm>
        </p:spPr>
        <p:txBody>
          <a:bodyPr/>
          <a:lstStyle>
            <a:lvl1pPr marL="457200" indent="-457200">
              <a:buClr>
                <a:srgbClr val="BC0C20"/>
              </a:buClr>
              <a:buFont typeface="Wingdings" panose="05000000000000000000" pitchFamily="2" charset="2"/>
              <a:buChar char="§"/>
              <a:defRPr/>
            </a:lvl1pPr>
            <a:lvl2pPr marL="1371600" indent="-457200">
              <a:buClr>
                <a:srgbClr val="BC0C20"/>
              </a:buClr>
              <a:buFont typeface="Wingdings" panose="05000000000000000000" pitchFamily="2" charset="2"/>
              <a:buChar char="§"/>
              <a:defRPr/>
            </a:lvl2pPr>
            <a:lvl3pPr marL="2286000" indent="-457200">
              <a:buClr>
                <a:srgbClr val="BC0C20"/>
              </a:buClr>
              <a:buFont typeface="Wingdings" panose="05000000000000000000" pitchFamily="2" charset="2"/>
              <a:buChar char="§"/>
              <a:defRPr/>
            </a:lvl3pPr>
            <a:lvl4pPr marL="3200400" indent="-457200">
              <a:buClr>
                <a:srgbClr val="BC0C20"/>
              </a:buClr>
              <a:buFont typeface="Wingdings" panose="05000000000000000000" pitchFamily="2" charset="2"/>
              <a:buChar char="§"/>
              <a:defRPr/>
            </a:lvl4pPr>
            <a:lvl5pPr marL="4114800" indent="-457200">
              <a:buClr>
                <a:srgbClr val="BC0C20"/>
              </a:buClr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99DDE3-0C11-4564-9DB0-924DAC54D1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A30E9-B8C2-406F-B740-A544126C8F15}" type="datetime1">
              <a:rPr lang="en-CA" smtClean="0"/>
              <a:t>2018-11-10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32C459-923E-4928-AF02-ABECF6A6F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E48306-2776-4328-9D95-84449FF351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59F3A-A2EC-46A7-A702-A9EF2CB63A3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593045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398754FA-8AE7-4B96-89D2-BD4A372509C9}"/>
              </a:ext>
            </a:extLst>
          </p:cNvPr>
          <p:cNvSpPr/>
          <p:nvPr userDrawn="1"/>
        </p:nvSpPr>
        <p:spPr>
          <a:xfrm>
            <a:off x="0" y="18286"/>
            <a:ext cx="24384000" cy="2160000"/>
          </a:xfrm>
          <a:prstGeom prst="rect">
            <a:avLst/>
          </a:prstGeom>
          <a:solidFill>
            <a:srgbClr val="82A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000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4C70DF-76A1-4DEB-BEB1-8C24AE9023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33012" y="2539366"/>
            <a:ext cx="10620000" cy="1647824"/>
          </a:xfrm>
        </p:spPr>
        <p:txBody>
          <a:bodyPr anchor="b">
            <a:normAutofit/>
          </a:bodyPr>
          <a:lstStyle>
            <a:lvl1pPr marL="0" indent="0">
              <a:buNone/>
              <a:defRPr sz="5200" b="1">
                <a:solidFill>
                  <a:srgbClr val="BC0C20"/>
                </a:solidFill>
              </a:defRPr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F0FF56-6B57-4F9A-8111-724D46B1A4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33012" y="4187190"/>
            <a:ext cx="10620000" cy="7956042"/>
          </a:xfrm>
        </p:spPr>
        <p:txBody>
          <a:bodyPr/>
          <a:lstStyle>
            <a:lvl1pPr marL="457200" indent="-457200">
              <a:buClr>
                <a:srgbClr val="BC0C20"/>
              </a:buClr>
              <a:buFont typeface="Wingdings" panose="05000000000000000000" pitchFamily="2" charset="2"/>
              <a:buChar char="§"/>
              <a:defRPr sz="4800"/>
            </a:lvl1pPr>
            <a:lvl2pPr marL="1371600" indent="-457200">
              <a:buClr>
                <a:srgbClr val="BC0C20"/>
              </a:buClr>
              <a:buFont typeface="Wingdings" panose="05000000000000000000" pitchFamily="2" charset="2"/>
              <a:buChar char="§"/>
              <a:defRPr/>
            </a:lvl2pPr>
            <a:lvl3pPr marL="2286000" indent="-457200">
              <a:buClr>
                <a:srgbClr val="BC0C20"/>
              </a:buClr>
              <a:buFont typeface="Wingdings" panose="05000000000000000000" pitchFamily="2" charset="2"/>
              <a:buChar char="§"/>
              <a:defRPr/>
            </a:lvl3pPr>
            <a:lvl4pPr marL="3200400" indent="-457200">
              <a:buClr>
                <a:srgbClr val="BC0C20"/>
              </a:buClr>
              <a:buFont typeface="Wingdings" panose="05000000000000000000" pitchFamily="2" charset="2"/>
              <a:buChar char="§"/>
              <a:defRPr/>
            </a:lvl4pPr>
            <a:lvl5pPr marL="4114800" indent="-457200">
              <a:buClr>
                <a:srgbClr val="BC0C20"/>
              </a:buClr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9618B91-A592-4149-819B-57D34BA6B92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2535785" y="2539366"/>
            <a:ext cx="10620000" cy="1647824"/>
          </a:xfrm>
        </p:spPr>
        <p:txBody>
          <a:bodyPr anchor="b">
            <a:normAutofit/>
          </a:bodyPr>
          <a:lstStyle>
            <a:lvl1pPr marL="0" indent="0">
              <a:buNone/>
              <a:defRPr sz="5200" b="1">
                <a:solidFill>
                  <a:srgbClr val="BC0C20"/>
                </a:solidFill>
              </a:defRPr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F8F79C1-0C51-4DCC-8CE3-BAD83DEF2B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2535785" y="4187190"/>
            <a:ext cx="10620000" cy="7956042"/>
          </a:xfrm>
        </p:spPr>
        <p:txBody>
          <a:bodyPr/>
          <a:lstStyle>
            <a:lvl1pPr marL="457200" indent="-457200">
              <a:buClr>
                <a:srgbClr val="BC0C20"/>
              </a:buClr>
              <a:buFont typeface="Wingdings" panose="05000000000000000000" pitchFamily="2" charset="2"/>
              <a:buChar char="§"/>
              <a:defRPr sz="4800"/>
            </a:lvl1pPr>
            <a:lvl2pPr marL="1371600" indent="-457200">
              <a:buClr>
                <a:srgbClr val="BC0C20"/>
              </a:buClr>
              <a:buFont typeface="Wingdings" panose="05000000000000000000" pitchFamily="2" charset="2"/>
              <a:buChar char="§"/>
              <a:defRPr/>
            </a:lvl2pPr>
            <a:lvl3pPr marL="2286000" indent="-457200">
              <a:buClr>
                <a:srgbClr val="BC0C20"/>
              </a:buClr>
              <a:buFont typeface="Wingdings" panose="05000000000000000000" pitchFamily="2" charset="2"/>
              <a:buChar char="§"/>
              <a:defRPr/>
            </a:lvl3pPr>
            <a:lvl4pPr marL="3200400" indent="-457200">
              <a:buClr>
                <a:srgbClr val="BC0C20"/>
              </a:buClr>
              <a:buFont typeface="Wingdings" panose="05000000000000000000" pitchFamily="2" charset="2"/>
              <a:buChar char="§"/>
              <a:defRPr/>
            </a:lvl4pPr>
            <a:lvl5pPr marL="4114800" indent="-457200">
              <a:buClr>
                <a:srgbClr val="BC0C20"/>
              </a:buClr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1FB87D1-5225-4BCD-AEDC-CA773E3FCA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2AC8B-E7CC-4996-8FC5-712F446DC815}" type="datetime1">
              <a:rPr lang="en-CA" smtClean="0"/>
              <a:t>2018-11-10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6DB0F4A-D4AE-4B95-AEBA-CB16008747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50D4AD2-1CD8-4CEC-BBC4-B7F46D82F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59F3A-A2EC-46A7-A702-A9EF2CB63A3E}" type="slidenum">
              <a:rPr lang="en-CA" smtClean="0"/>
              <a:t>‹#›</a:t>
            </a:fld>
            <a:endParaRPr lang="en-CA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37C47B1-6313-4C43-A890-D783354018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237745"/>
            <a:ext cx="21031200" cy="186537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967162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C0FD66E-64B2-4EF2-A07F-C3EB054E4DB4}"/>
              </a:ext>
            </a:extLst>
          </p:cNvPr>
          <p:cNvSpPr/>
          <p:nvPr userDrawn="1"/>
        </p:nvSpPr>
        <p:spPr>
          <a:xfrm>
            <a:off x="0" y="18286"/>
            <a:ext cx="24384000" cy="2160000"/>
          </a:xfrm>
          <a:prstGeom prst="rect">
            <a:avLst/>
          </a:prstGeom>
          <a:solidFill>
            <a:srgbClr val="82A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00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534D25-23D3-43AB-A589-67522A958F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08FE0AF-759C-495F-AB7B-AF515A8484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D781C-094E-4A13-AE8C-A30393663542}" type="datetime1">
              <a:rPr lang="en-CA" smtClean="0"/>
              <a:t>2018-11-10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A352C0-4EAA-4EFF-B86C-091EBC95D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5B3FD0-E5CC-4ADF-BCC8-1FCB3F33D0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59F3A-A2EC-46A7-A702-A9EF2CB63A3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738193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9BD4CCA-9940-4266-A3CD-DB0D7F8CD5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69455-9943-49F8-8903-C99E2DAD4225}" type="datetime1">
              <a:rPr lang="en-CA" smtClean="0"/>
              <a:t>2018-11-10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3844A7C-AA12-49D2-9A69-B22208BAE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167273-A7B9-4C96-82FA-677C81C02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59F3A-A2EC-46A7-A702-A9EF2CB63A3E}" type="slidenum">
              <a:rPr lang="en-CA" smtClean="0"/>
              <a:t>‹#›</a:t>
            </a:fld>
            <a:endParaRPr lang="en-CA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D174744-758A-4FA5-BCF1-6A4A504E8D9C}"/>
              </a:ext>
            </a:extLst>
          </p:cNvPr>
          <p:cNvSpPr/>
          <p:nvPr userDrawn="1"/>
        </p:nvSpPr>
        <p:spPr>
          <a:xfrm>
            <a:off x="0" y="18286"/>
            <a:ext cx="24384000" cy="457202"/>
          </a:xfrm>
          <a:prstGeom prst="rect">
            <a:avLst/>
          </a:prstGeom>
          <a:solidFill>
            <a:srgbClr val="82A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0000"/>
          </a:p>
        </p:txBody>
      </p:sp>
    </p:spTree>
    <p:extLst>
      <p:ext uri="{BB962C8B-B14F-4D97-AF65-F5344CB8AC3E}">
        <p14:creationId xmlns:p14="http://schemas.microsoft.com/office/powerpoint/2010/main" val="19873632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9BD4CCA-9940-4266-A3CD-DB0D7F8CD5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69455-9943-49F8-8903-C99E2DAD4225}" type="datetime1">
              <a:rPr lang="en-CA" smtClean="0"/>
              <a:t>2018-11-10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3844A7C-AA12-49D2-9A69-B22208BAE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167273-A7B9-4C96-82FA-677C81C02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59F3A-A2EC-46A7-A702-A9EF2CB63A3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902241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5C3067-8D79-4240-AF49-F2B7534C0F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D24ED3-AC57-433E-A727-CB67517493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66376" y="1974851"/>
            <a:ext cx="12344400" cy="9747250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6EA272-02A7-4F2F-8F35-0A130D886D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79577" y="4114800"/>
            <a:ext cx="7864474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066E9C-A5B2-45C0-85A0-6F620B5085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7157C-E99E-418B-8C26-7560B5F70B9C}" type="datetime1">
              <a:rPr lang="en-CA" smtClean="0"/>
              <a:t>2018-11-10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7CC776-4F60-4E9E-A97F-82D5992CA5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97484C-7CAC-4437-B85B-1D1C75CAC4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59F3A-A2EC-46A7-A702-A9EF2CB63A3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315994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BCB3952-C61B-4829-A9D5-1D36F3F58770}"/>
              </a:ext>
            </a:extLst>
          </p:cNvPr>
          <p:cNvSpPr/>
          <p:nvPr userDrawn="1"/>
        </p:nvSpPr>
        <p:spPr>
          <a:xfrm>
            <a:off x="0" y="12493255"/>
            <a:ext cx="24384000" cy="1224000"/>
          </a:xfrm>
          <a:prstGeom prst="rect">
            <a:avLst/>
          </a:prstGeom>
          <a:gradFill flip="none" rotWithShape="0">
            <a:gsLst>
              <a:gs pos="30000">
                <a:srgbClr val="82AC24">
                  <a:alpha val="80000"/>
                </a:srgbClr>
              </a:gs>
              <a:gs pos="30000">
                <a:srgbClr val="82AC24">
                  <a:alpha val="80000"/>
                </a:srgbClr>
              </a:gs>
              <a:gs pos="100000">
                <a:schemeClr val="bg1"/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000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677E75C-C847-4C24-949D-3BC8142C2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274747"/>
            <a:ext cx="21031200" cy="18653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1CD8E3-4BA4-4ECE-8485-416C152634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6400" y="2992881"/>
            <a:ext cx="21031200" cy="90784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32C413-D7A6-48F0-9FFB-BFEA722AE9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D78E91-3A1D-492A-AC02-BB63950BFCE7}" type="datetime1">
              <a:rPr lang="en-CA" smtClean="0"/>
              <a:t>2018-11-10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B57875-569E-42EF-8AEE-C0AAB2EB08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98192" y="13037601"/>
            <a:ext cx="21780000" cy="7302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6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endParaRPr lang="en-C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AF77B3-177D-4B9A-80BA-3C96840955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959F3A-A2EC-46A7-A702-A9EF2CB63A3E}" type="slidenum">
              <a:rPr lang="en-CA" smtClean="0"/>
              <a:t>‹#›</a:t>
            </a:fld>
            <a:endParaRPr lang="en-CA" dirty="0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A7095514-090C-48A8-9CD5-C0EAE0A0724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6974" y="12522663"/>
            <a:ext cx="2006628" cy="108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6333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73" r:id="rId8"/>
    <p:sldLayoutId id="2147483669" r:id="rId9"/>
    <p:sldLayoutId id="2147483670" r:id="rId10"/>
    <p:sldLayoutId id="2147483671" r:id="rId11"/>
    <p:sldLayoutId id="2147483672" r:id="rId12"/>
  </p:sldLayoutIdLst>
  <p:hf sldNum="0" hdr="0" dt="0"/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000" b="1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Clr>
          <a:srgbClr val="BC0C20"/>
        </a:buClr>
        <a:buFont typeface="Wingdings" panose="05000000000000000000" pitchFamily="2" charset="2"/>
        <a:buChar char="§"/>
        <a:defRPr sz="56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Clr>
          <a:srgbClr val="BC0C20"/>
        </a:buClr>
        <a:buFont typeface="Wingdings" panose="05000000000000000000" pitchFamily="2" charset="2"/>
        <a:buChar char="§"/>
        <a:defRPr sz="4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Clr>
          <a:srgbClr val="BC0C20"/>
        </a:buClr>
        <a:buFont typeface="Wingdings" panose="05000000000000000000" pitchFamily="2" charset="2"/>
        <a:buChar char="§"/>
        <a:defRPr sz="4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Clr>
          <a:srgbClr val="BC0C20"/>
        </a:buClr>
        <a:buFont typeface="Wingdings" panose="05000000000000000000" pitchFamily="2" charset="2"/>
        <a:buChar char="§"/>
        <a:defRPr sz="36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Clr>
          <a:srgbClr val="BC0C20"/>
        </a:buClr>
        <a:buFont typeface="Wingdings" panose="05000000000000000000" pitchFamily="2" charset="2"/>
        <a:buChar char="§"/>
        <a:defRPr sz="36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BCB3952-C61B-4829-A9D5-1D36F3F58770}"/>
              </a:ext>
            </a:extLst>
          </p:cNvPr>
          <p:cNvSpPr/>
          <p:nvPr userDrawn="1"/>
        </p:nvSpPr>
        <p:spPr>
          <a:xfrm>
            <a:off x="0" y="12493255"/>
            <a:ext cx="24384000" cy="1224000"/>
          </a:xfrm>
          <a:prstGeom prst="rect">
            <a:avLst/>
          </a:prstGeom>
          <a:gradFill flip="none" rotWithShape="0">
            <a:gsLst>
              <a:gs pos="30000">
                <a:srgbClr val="82AC24">
                  <a:alpha val="80000"/>
                </a:srgbClr>
              </a:gs>
              <a:gs pos="30000">
                <a:srgbClr val="82AC24">
                  <a:alpha val="80000"/>
                </a:srgbClr>
              </a:gs>
              <a:gs pos="100000">
                <a:schemeClr val="bg1"/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000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677E75C-C847-4C24-949D-3BC8142C2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274747"/>
            <a:ext cx="21031200" cy="18653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1CD8E3-4BA4-4ECE-8485-416C152634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6400" y="2992881"/>
            <a:ext cx="21031200" cy="90784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32C413-D7A6-48F0-9FFB-BFEA722AE9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D78E91-3A1D-492A-AC02-BB63950BFCE7}" type="datetime1">
              <a:rPr lang="en-CA" smtClean="0"/>
              <a:t>2018-11-10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B57875-569E-42EF-8AEE-C0AAB2EB08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98192" y="13037601"/>
            <a:ext cx="21780000" cy="7302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1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endParaRPr lang="en-C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AF77B3-177D-4B9A-80BA-3C96840955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959F3A-A2EC-46A7-A702-A9EF2CB63A3E}" type="slidenum">
              <a:rPr lang="en-CA" smtClean="0"/>
              <a:t>‹#›</a:t>
            </a:fld>
            <a:endParaRPr lang="en-CA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A7095514-090C-48A8-9CD5-C0EAE0A0724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6974" y="12522663"/>
            <a:ext cx="2006628" cy="108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25795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hf sldNum="0" hdr="0" dt="0"/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00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Clr>
          <a:srgbClr val="BC0C20"/>
        </a:buClr>
        <a:buFont typeface="Wingdings" panose="05000000000000000000" pitchFamily="2" charset="2"/>
        <a:buChar char="§"/>
        <a:defRPr sz="56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Clr>
          <a:srgbClr val="BC0C20"/>
        </a:buClr>
        <a:buFont typeface="Wingdings" panose="05000000000000000000" pitchFamily="2" charset="2"/>
        <a:buChar char="§"/>
        <a:defRPr sz="4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Clr>
          <a:srgbClr val="BC0C20"/>
        </a:buClr>
        <a:buFont typeface="Wingdings" panose="05000000000000000000" pitchFamily="2" charset="2"/>
        <a:buChar char="§"/>
        <a:defRPr sz="4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Clr>
          <a:srgbClr val="BC0C20"/>
        </a:buClr>
        <a:buFont typeface="Wingdings" panose="05000000000000000000" pitchFamily="2" charset="2"/>
        <a:buChar char="§"/>
        <a:defRPr sz="36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Clr>
          <a:srgbClr val="BC0C20"/>
        </a:buClr>
        <a:buFont typeface="Wingdings" panose="05000000000000000000" pitchFamily="2" charset="2"/>
        <a:buChar char="§"/>
        <a:defRPr sz="36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4.w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12" Type="http://schemas.openxmlformats.org/officeDocument/2006/relationships/image" Target="../media/image17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g"/><Relationship Id="rId11" Type="http://schemas.openxmlformats.org/officeDocument/2006/relationships/image" Target="../media/image16.jpg"/><Relationship Id="rId5" Type="http://schemas.openxmlformats.org/officeDocument/2006/relationships/image" Target="../media/image10.jpe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3D71E8-DAB1-47F8-818B-A56E08DA1D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93782" y="27112"/>
            <a:ext cx="24565707" cy="9556876"/>
          </a:xfrm>
        </p:spPr>
        <p:txBody>
          <a:bodyPr anchor="ctr">
            <a:normAutofit/>
          </a:bodyPr>
          <a:lstStyle/>
          <a:p>
            <a:r>
              <a:rPr lang="en-US" sz="11800" b="1" dirty="0">
                <a:solidFill>
                  <a:srgbClr val="BC0C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EMPA-HEART </a:t>
            </a:r>
            <a:r>
              <a:rPr lang="en-US" sz="7200" b="1" dirty="0">
                <a:solidFill>
                  <a:srgbClr val="BC0C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CardioLink-6 Trial</a:t>
            </a:r>
            <a:br>
              <a:rPr lang="en-US" sz="7200" b="1" dirty="0"/>
            </a:br>
            <a:r>
              <a:rPr lang="en-US" sz="6900" b="1" dirty="0"/>
              <a:t>A randomized trial of empagliflozin on</a:t>
            </a:r>
            <a:br>
              <a:rPr lang="en-US" sz="6900" b="1" dirty="0"/>
            </a:br>
            <a:r>
              <a:rPr lang="en-US" sz="6900" b="1" dirty="0"/>
              <a:t>left ventricular structure, function and biomarkers in people with type 2 diabetes and coronary heart disease</a:t>
            </a:r>
            <a:endParaRPr lang="en-CA" sz="6900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CAA61CB-D9DD-45AA-9397-9966621B8B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75093" y="8540882"/>
            <a:ext cx="24768000" cy="4345451"/>
          </a:xfrm>
        </p:spPr>
        <p:txBody>
          <a:bodyPr anchor="t">
            <a:normAutofit/>
          </a:bodyPr>
          <a:lstStyle/>
          <a:p>
            <a:pPr>
              <a:lnSpc>
                <a:spcPct val="70000"/>
              </a:lnSpc>
            </a:pPr>
            <a:r>
              <a:rPr lang="en-CA" sz="4600" b="1" dirty="0"/>
              <a:t>Subodh Verma</a:t>
            </a:r>
            <a:r>
              <a:rPr lang="en-CA" sz="4600" dirty="0"/>
              <a:t>, C David Mazer, Andrew T Yan, David H Fitchett,</a:t>
            </a:r>
            <a:r>
              <a:rPr lang="en-US" dirty="0"/>
              <a:t> Peter </a:t>
            </a:r>
            <a:r>
              <a:rPr lang="en-US" dirty="0" err="1"/>
              <a:t>Jüni</a:t>
            </a:r>
            <a:endParaRPr lang="en-CA" sz="4600" dirty="0"/>
          </a:p>
          <a:p>
            <a:pPr>
              <a:lnSpc>
                <a:spcPct val="70000"/>
              </a:lnSpc>
            </a:pPr>
            <a:r>
              <a:rPr lang="en-CA" sz="4600" dirty="0"/>
              <a:t>Lawrence A Leiter, Deepak L Bhatt, Adrian Quan, Bernard </a:t>
            </a:r>
            <a:r>
              <a:rPr lang="en-CA" sz="4600" dirty="0" err="1"/>
              <a:t>Zinman</a:t>
            </a:r>
            <a:r>
              <a:rPr lang="en-CA" sz="4600" dirty="0"/>
              <a:t> &amp; Kim A Connelly</a:t>
            </a:r>
          </a:p>
          <a:p>
            <a:pPr>
              <a:lnSpc>
                <a:spcPct val="70000"/>
              </a:lnSpc>
            </a:pPr>
            <a:endParaRPr lang="en-CA" b="1" dirty="0"/>
          </a:p>
          <a:p>
            <a:pPr>
              <a:lnSpc>
                <a:spcPct val="70000"/>
              </a:lnSpc>
            </a:pPr>
            <a:r>
              <a:rPr lang="en-CA" b="1" dirty="0"/>
              <a:t>University of Toronto, Toronto, ON, Canada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5E4BDBD-7418-4FE2-A3A8-A99EAAE01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7B8D890-EC06-4F1D-9128-D5C8B4F6B03E}"/>
              </a:ext>
            </a:extLst>
          </p:cNvPr>
          <p:cNvSpPr txBox="1"/>
          <p:nvPr/>
        </p:nvSpPr>
        <p:spPr>
          <a:xfrm>
            <a:off x="385011" y="11478126"/>
            <a:ext cx="20622126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b="1" dirty="0">
                <a:solidFill>
                  <a:srgbClr val="C00000"/>
                </a:solidFill>
              </a:rPr>
              <a:t>Embargoed until 10:45 a.m. CT/11:45 a.m. ET Sunday, Nov. 11, 2018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04826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68CB358E-044B-41A7-A30F-B85F094621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CMR Estimation of LV Volumes, Mass and EF</a:t>
            </a:r>
            <a:endParaRPr lang="en-CA" b="1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866520" y="2539366"/>
            <a:ext cx="10620000" cy="1647824"/>
          </a:xfrm>
        </p:spPr>
        <p:txBody>
          <a:bodyPr/>
          <a:lstStyle/>
          <a:p>
            <a:r>
              <a:rPr lang="en-US" dirty="0"/>
              <a:t>End Diastolic LV Contours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E6846A7-87DB-4055-8FD2-0ACC6297C725}"/>
              </a:ext>
            </a:extLst>
          </p:cNvPr>
          <p:cNvSpPr>
            <a:spLocks noGrp="1"/>
          </p:cNvSpPr>
          <p:nvPr/>
        </p:nvSpPr>
        <p:spPr>
          <a:xfrm>
            <a:off x="605944" y="2539366"/>
            <a:ext cx="11402402" cy="96305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1828800" rtl="0" eaLnBrk="1" latinLnBrk="0" hangingPunct="1">
              <a:lnSpc>
                <a:spcPct val="90000"/>
              </a:lnSpc>
              <a:spcBef>
                <a:spcPts val="2000"/>
              </a:spcBef>
              <a:buClr>
                <a:srgbClr val="BC0C20"/>
              </a:buClr>
              <a:buFont typeface="Wingdings" panose="05000000000000000000" pitchFamily="2" charset="2"/>
              <a:buChar char="§"/>
              <a:defRPr sz="56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1371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BC0C20"/>
              </a:buClr>
              <a:buFont typeface="Wingdings" panose="05000000000000000000" pitchFamily="2" charset="2"/>
              <a:buChar char="§"/>
              <a:defRPr sz="4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2286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BC0C20"/>
              </a:buClr>
              <a:buFont typeface="Wingdings" panose="05000000000000000000" pitchFamily="2" charset="2"/>
              <a:buChar char="§"/>
              <a:defRPr sz="4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3200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BC0C20"/>
              </a:buClr>
              <a:buFont typeface="Wingdings" panose="05000000000000000000" pitchFamily="2" charset="2"/>
              <a:buChar char="§"/>
              <a:defRPr sz="36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41148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BC0C20"/>
              </a:buClr>
              <a:buFont typeface="Wingdings" panose="05000000000000000000" pitchFamily="2" charset="2"/>
              <a:buChar char="§"/>
              <a:defRPr sz="36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spcAft>
                <a:spcPts val="1200"/>
              </a:spcAft>
            </a:pPr>
            <a:r>
              <a:rPr lang="en-US" dirty="0">
                <a:solidFill>
                  <a:prstClr val="black"/>
                </a:solidFill>
              </a:rPr>
              <a:t>LV volumes, function and mass were calculated using CVi42 (circle imaging)</a:t>
            </a:r>
          </a:p>
          <a:p>
            <a:pPr lvl="0">
              <a:spcAft>
                <a:spcPts val="1200"/>
              </a:spcAft>
            </a:pPr>
            <a:r>
              <a:rPr lang="en-US" dirty="0">
                <a:solidFill>
                  <a:prstClr val="black"/>
                </a:solidFill>
              </a:rPr>
              <a:t>LV epicardium and endocardium were manually contoured by two blinded level 3 readers</a:t>
            </a:r>
          </a:p>
          <a:p>
            <a:pPr lvl="0"/>
            <a:r>
              <a:rPr lang="en-US" dirty="0">
                <a:solidFill>
                  <a:prstClr val="black"/>
                </a:solidFill>
              </a:rPr>
              <a:t>Inter-observer variability was calculated in 20 random subjects (ICC = 0.995)</a:t>
            </a:r>
          </a:p>
        </p:txBody>
      </p:sp>
      <p:pic>
        <p:nvPicPr>
          <p:cNvPr id="3" name="EMPA_CMR_RandomID_098-CINE_segmented_SAX-AllSlicesMultiview.avi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536998" y="4562625"/>
            <a:ext cx="11729771" cy="6598764"/>
          </a:xfrm>
        </p:spPr>
      </p:pic>
      <p:sp>
        <p:nvSpPr>
          <p:cNvPr id="10" name="Footer Placeholder 5">
            <a:extLst>
              <a:ext uri="{FF2B5EF4-FFF2-40B4-BE49-F238E27FC236}">
                <a16:creationId xmlns:a16="http://schemas.microsoft.com/office/drawing/2014/main" id="{86A0757A-DD27-4B22-858F-02E1A93647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98192" y="13037601"/>
            <a:ext cx="21780000" cy="730250"/>
          </a:xfrm>
        </p:spPr>
        <p:txBody>
          <a:bodyPr/>
          <a:lstStyle/>
          <a:p>
            <a:r>
              <a:rPr lang="en-CA" sz="3600" dirty="0" err="1"/>
              <a:t>Kawel</a:t>
            </a:r>
            <a:r>
              <a:rPr lang="en-CA" sz="3600" dirty="0"/>
              <a:t>-Boehm N et al. J Cardiovasc </a:t>
            </a:r>
            <a:r>
              <a:rPr lang="en-CA" sz="3600" dirty="0" err="1"/>
              <a:t>Magn</a:t>
            </a:r>
            <a:r>
              <a:rPr lang="en-CA" sz="3600" dirty="0"/>
              <a:t> </a:t>
            </a:r>
            <a:r>
              <a:rPr lang="en-CA" sz="3600" dirty="0" err="1"/>
              <a:t>Reson</a:t>
            </a:r>
            <a:r>
              <a:rPr lang="en-CA" sz="3600" dirty="0"/>
              <a:t>. 2015;17:29; </a:t>
            </a:r>
            <a:r>
              <a:rPr lang="en-CA" sz="3600" dirty="0" err="1"/>
              <a:t>Riffel</a:t>
            </a:r>
            <a:r>
              <a:rPr lang="en-CA" sz="3600" dirty="0"/>
              <a:t> JH et al. Clin Res </a:t>
            </a:r>
            <a:r>
              <a:rPr lang="en-CA" sz="3600" dirty="0" err="1"/>
              <a:t>Cardiol</a:t>
            </a:r>
            <a:r>
              <a:rPr lang="en-CA" sz="3600" dirty="0"/>
              <a:t>. 2018 Sep 10. </a:t>
            </a:r>
            <a:r>
              <a:rPr lang="en-CA" sz="3600" dirty="0" err="1"/>
              <a:t>doi</a:t>
            </a:r>
            <a:r>
              <a:rPr lang="en-CA" sz="3600" dirty="0"/>
              <a:t>: 10.1007/s00392-018-1371-7; </a:t>
            </a:r>
            <a:r>
              <a:rPr lang="en-CA" sz="3600" dirty="0" err="1"/>
              <a:t>Mosteller</a:t>
            </a:r>
            <a:r>
              <a:rPr lang="en-CA" sz="3600" dirty="0"/>
              <a:t> RD. N </a:t>
            </a:r>
            <a:r>
              <a:rPr lang="en-CA" sz="3600" dirty="0" err="1"/>
              <a:t>Engl</a:t>
            </a:r>
            <a:r>
              <a:rPr lang="en-CA" sz="3600" dirty="0"/>
              <a:t> J Med. 1987;317:1098.</a:t>
            </a:r>
          </a:p>
        </p:txBody>
      </p:sp>
    </p:spTree>
    <p:extLst>
      <p:ext uri="{BB962C8B-B14F-4D97-AF65-F5344CB8AC3E}">
        <p14:creationId xmlns:p14="http://schemas.microsoft.com/office/powerpoint/2010/main" val="3359071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3703B-A9EB-4B8B-A73B-DA0D4419B6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Baseline Demographics and Clinical History 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A46A24-7653-47CD-BB79-29EA8FB009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/>
              <a:t>Data are presented as n (%) or mean (SD) for the intention-to-treat population.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D69F440B-F1BB-461B-9E8D-4DDD8CDD1C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4084417"/>
              </p:ext>
            </p:extLst>
          </p:nvPr>
        </p:nvGraphicFramePr>
        <p:xfrm>
          <a:off x="1347913" y="2670134"/>
          <a:ext cx="21712134" cy="90525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237378">
                  <a:extLst>
                    <a:ext uri="{9D8B030D-6E8A-4147-A177-3AD203B41FA5}">
                      <a16:colId xmlns:a16="http://schemas.microsoft.com/office/drawing/2014/main" val="2756449131"/>
                    </a:ext>
                  </a:extLst>
                </a:gridCol>
                <a:gridCol w="3618689">
                  <a:extLst>
                    <a:ext uri="{9D8B030D-6E8A-4147-A177-3AD203B41FA5}">
                      <a16:colId xmlns:a16="http://schemas.microsoft.com/office/drawing/2014/main" val="4117700341"/>
                    </a:ext>
                  </a:extLst>
                </a:gridCol>
                <a:gridCol w="3618689">
                  <a:extLst>
                    <a:ext uri="{9D8B030D-6E8A-4147-A177-3AD203B41FA5}">
                      <a16:colId xmlns:a16="http://schemas.microsoft.com/office/drawing/2014/main" val="3469240186"/>
                    </a:ext>
                  </a:extLst>
                </a:gridCol>
                <a:gridCol w="3618689">
                  <a:extLst>
                    <a:ext uri="{9D8B030D-6E8A-4147-A177-3AD203B41FA5}">
                      <a16:colId xmlns:a16="http://schemas.microsoft.com/office/drawing/2014/main" val="1217323533"/>
                    </a:ext>
                  </a:extLst>
                </a:gridCol>
                <a:gridCol w="3618689">
                  <a:extLst>
                    <a:ext uri="{9D8B030D-6E8A-4147-A177-3AD203B41FA5}">
                      <a16:colId xmlns:a16="http://schemas.microsoft.com/office/drawing/2014/main" val="325877673"/>
                    </a:ext>
                  </a:extLst>
                </a:gridCol>
              </a:tblGrid>
              <a:tr h="1125227">
                <a:tc>
                  <a:txBody>
                    <a:bodyPr/>
                    <a:lstStyle/>
                    <a:p>
                      <a:endParaRPr lang="en-CA" sz="4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AC24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CA" sz="4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Placebo</a:t>
                      </a:r>
                    </a:p>
                    <a:p>
                      <a:pPr algn="ctr"/>
                      <a:r>
                        <a:rPr lang="en-CA" sz="4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(n=48)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AC2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CA" sz="4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Empagliflozin 10 mg</a:t>
                      </a:r>
                    </a:p>
                    <a:p>
                      <a:pPr algn="ctr"/>
                      <a:r>
                        <a:rPr lang="en-CA" sz="4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(n=49)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AC2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8127183"/>
                  </a:ext>
                </a:extLst>
              </a:tr>
              <a:tr h="608231">
                <a:tc>
                  <a:txBody>
                    <a:bodyPr/>
                    <a:lstStyle/>
                    <a:p>
                      <a:r>
                        <a:rPr lang="en-CA" sz="4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Men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AC24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46</a:t>
                      </a:r>
                      <a:endParaRPr lang="en-CA" sz="44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AC24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(96%)</a:t>
                      </a:r>
                      <a:endParaRPr lang="en-CA" sz="44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AC24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44</a:t>
                      </a:r>
                      <a:endParaRPr lang="en-CA" sz="44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AC24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(90%)</a:t>
                      </a:r>
                      <a:endParaRPr lang="en-CA" sz="44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AC24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7716818"/>
                  </a:ext>
                </a:extLst>
              </a:tr>
              <a:tr h="608231">
                <a:tc>
                  <a:txBody>
                    <a:bodyPr/>
                    <a:lstStyle/>
                    <a:p>
                      <a:r>
                        <a:rPr lang="en-CA" sz="4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Age (years)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63.5</a:t>
                      </a:r>
                      <a:endParaRPr lang="en-CA" sz="44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(10.1)</a:t>
                      </a:r>
                      <a:endParaRPr lang="en-CA" sz="44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62.2</a:t>
                      </a:r>
                      <a:endParaRPr lang="en-CA" sz="44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(7.8)</a:t>
                      </a:r>
                      <a:endParaRPr lang="en-CA" sz="44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23077799"/>
                  </a:ext>
                </a:extLst>
              </a:tr>
              <a:tr h="608231">
                <a:tc>
                  <a:txBody>
                    <a:bodyPr/>
                    <a:lstStyle/>
                    <a:p>
                      <a:r>
                        <a:rPr lang="en-CA" sz="4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Body mass index (kg/m</a:t>
                      </a:r>
                      <a:r>
                        <a:rPr lang="en-CA" sz="4400" baseline="30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  <a:r>
                        <a:rPr lang="en-CA" sz="4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AC24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27.4</a:t>
                      </a:r>
                      <a:endParaRPr lang="en-CA" sz="44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AC24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(5.4)</a:t>
                      </a:r>
                      <a:endParaRPr lang="en-CA" sz="44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AC24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27.7</a:t>
                      </a:r>
                      <a:endParaRPr lang="en-CA" sz="44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AC24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(4.7)</a:t>
                      </a:r>
                      <a:endParaRPr lang="en-CA" sz="44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AC24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0769871"/>
                  </a:ext>
                </a:extLst>
              </a:tr>
              <a:tr h="608231">
                <a:tc>
                  <a:txBody>
                    <a:bodyPr/>
                    <a:lstStyle/>
                    <a:p>
                      <a:r>
                        <a:rPr lang="en-CA" sz="4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Duration of T2DM (years)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10.1</a:t>
                      </a:r>
                      <a:endParaRPr lang="en-CA" sz="44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(6.8)</a:t>
                      </a:r>
                      <a:endParaRPr lang="en-CA" sz="44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11.8</a:t>
                      </a:r>
                      <a:endParaRPr lang="en-CA" sz="44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(9.3)</a:t>
                      </a:r>
                      <a:endParaRPr lang="en-CA" sz="44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36399827"/>
                  </a:ext>
                </a:extLst>
              </a:tr>
              <a:tr h="608231">
                <a:tc>
                  <a:txBody>
                    <a:bodyPr/>
                    <a:lstStyle/>
                    <a:p>
                      <a:r>
                        <a:rPr lang="en-CA" sz="4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Congestive heart failure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AC24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44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AC24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44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(8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%</a:t>
                      </a:r>
                      <a:r>
                        <a:rPr lang="en-CA" sz="44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AC24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44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AC24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44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(4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%</a:t>
                      </a:r>
                      <a:r>
                        <a:rPr lang="en-CA" sz="44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AC24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13280"/>
                  </a:ext>
                </a:extLst>
              </a:tr>
              <a:tr h="608231">
                <a:tc>
                  <a:txBody>
                    <a:bodyPr/>
                    <a:lstStyle/>
                    <a:p>
                      <a:r>
                        <a:rPr lang="en-CA" sz="4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Hypertension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44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43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44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(90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%</a:t>
                      </a:r>
                      <a:r>
                        <a:rPr lang="en-CA" sz="44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44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45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44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(92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%</a:t>
                      </a:r>
                      <a:r>
                        <a:rPr lang="en-CA" sz="44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14983782"/>
                  </a:ext>
                </a:extLst>
              </a:tr>
              <a:tr h="608231">
                <a:tc>
                  <a:txBody>
                    <a:bodyPr/>
                    <a:lstStyle/>
                    <a:p>
                      <a:r>
                        <a:rPr lang="en-CA" sz="4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Nephropathy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AC24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44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AC24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44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(4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%</a:t>
                      </a:r>
                      <a:r>
                        <a:rPr lang="en-CA" sz="44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AC24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44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AC24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44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(0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%</a:t>
                      </a:r>
                      <a:r>
                        <a:rPr lang="en-CA" sz="44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AC24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1777420"/>
                  </a:ext>
                </a:extLst>
              </a:tr>
              <a:tr h="608231">
                <a:tc>
                  <a:txBody>
                    <a:bodyPr/>
                    <a:lstStyle/>
                    <a:p>
                      <a:r>
                        <a:rPr lang="en-CA" sz="4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Stroke and/or TIA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44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44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(13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%</a:t>
                      </a:r>
                      <a:r>
                        <a:rPr lang="en-CA" sz="44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44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44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(16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%</a:t>
                      </a:r>
                      <a:r>
                        <a:rPr lang="en-CA" sz="44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86938909"/>
                  </a:ext>
                </a:extLst>
              </a:tr>
              <a:tr h="608231">
                <a:tc>
                  <a:txBody>
                    <a:bodyPr/>
                    <a:lstStyle/>
                    <a:p>
                      <a:r>
                        <a:rPr lang="en-CA" sz="4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Peripheral artery disease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AC24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44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AC24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44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(6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%</a:t>
                      </a:r>
                      <a:r>
                        <a:rPr lang="en-CA" sz="44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AC24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44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AC24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44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(4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%</a:t>
                      </a:r>
                      <a:r>
                        <a:rPr lang="en-CA" sz="44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AC24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1249496"/>
                  </a:ext>
                </a:extLst>
              </a:tr>
              <a:tr h="608231">
                <a:tc>
                  <a:txBody>
                    <a:bodyPr/>
                    <a:lstStyle/>
                    <a:p>
                      <a:r>
                        <a:rPr lang="en-CA" sz="4400" dirty="0">
                          <a:latin typeface="Century Gothic" panose="020B0502020202020204" pitchFamily="34" charset="0"/>
                        </a:rPr>
                        <a:t>Smoking history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44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44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(46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%</a:t>
                      </a:r>
                      <a:r>
                        <a:rPr lang="en-CA" sz="44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44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44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(39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%</a:t>
                      </a:r>
                      <a:r>
                        <a:rPr lang="en-CA" sz="44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588984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914868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3703B-A9EB-4B8B-A73B-DA0D4419B6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Baseline Medications and Laboratory Results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A46A24-7653-47CD-BB79-29EA8FB009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DD8DDA86-CF37-42DF-A733-23ABB8EDD8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7377517"/>
              </p:ext>
            </p:extLst>
          </p:nvPr>
        </p:nvGraphicFramePr>
        <p:xfrm>
          <a:off x="1354890" y="2242124"/>
          <a:ext cx="21712134" cy="1009449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237378">
                  <a:extLst>
                    <a:ext uri="{9D8B030D-6E8A-4147-A177-3AD203B41FA5}">
                      <a16:colId xmlns:a16="http://schemas.microsoft.com/office/drawing/2014/main" val="2756449131"/>
                    </a:ext>
                  </a:extLst>
                </a:gridCol>
                <a:gridCol w="3618689">
                  <a:extLst>
                    <a:ext uri="{9D8B030D-6E8A-4147-A177-3AD203B41FA5}">
                      <a16:colId xmlns:a16="http://schemas.microsoft.com/office/drawing/2014/main" val="4117700341"/>
                    </a:ext>
                  </a:extLst>
                </a:gridCol>
                <a:gridCol w="3618689">
                  <a:extLst>
                    <a:ext uri="{9D8B030D-6E8A-4147-A177-3AD203B41FA5}">
                      <a16:colId xmlns:a16="http://schemas.microsoft.com/office/drawing/2014/main" val="3469240186"/>
                    </a:ext>
                  </a:extLst>
                </a:gridCol>
                <a:gridCol w="3618689">
                  <a:extLst>
                    <a:ext uri="{9D8B030D-6E8A-4147-A177-3AD203B41FA5}">
                      <a16:colId xmlns:a16="http://schemas.microsoft.com/office/drawing/2014/main" val="1217323533"/>
                    </a:ext>
                  </a:extLst>
                </a:gridCol>
                <a:gridCol w="3618689">
                  <a:extLst>
                    <a:ext uri="{9D8B030D-6E8A-4147-A177-3AD203B41FA5}">
                      <a16:colId xmlns:a16="http://schemas.microsoft.com/office/drawing/2014/main" val="325877673"/>
                    </a:ext>
                  </a:extLst>
                </a:gridCol>
              </a:tblGrid>
              <a:tr h="1106438">
                <a:tc>
                  <a:txBody>
                    <a:bodyPr/>
                    <a:lstStyle/>
                    <a:p>
                      <a:endParaRPr lang="en-CA" sz="32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AC24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CA" sz="32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Placebo</a:t>
                      </a:r>
                    </a:p>
                    <a:p>
                      <a:pPr algn="ctr"/>
                      <a:r>
                        <a:rPr lang="en-CA" sz="32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(n=48)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AC2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CA" sz="32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Empagliflozin 10 mg</a:t>
                      </a:r>
                    </a:p>
                    <a:p>
                      <a:pPr algn="ctr"/>
                      <a:r>
                        <a:rPr lang="en-CA" sz="32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(n=49)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AC2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8127183"/>
                  </a:ext>
                </a:extLst>
              </a:tr>
              <a:tr h="600638">
                <a:tc>
                  <a:txBody>
                    <a:bodyPr/>
                    <a:lstStyle/>
                    <a:p>
                      <a:r>
                        <a:rPr lang="en-CA" sz="3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Metformin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AC24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44</a:t>
                      </a:r>
                      <a:endParaRPr lang="en-CA" sz="3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AC24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(92%)</a:t>
                      </a:r>
                      <a:endParaRPr lang="en-CA" sz="3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AC24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47</a:t>
                      </a:r>
                      <a:endParaRPr lang="en-CA" sz="3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AC24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(96%)</a:t>
                      </a:r>
                      <a:endParaRPr lang="en-CA" sz="3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AC24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7716818"/>
                  </a:ext>
                </a:extLst>
              </a:tr>
              <a:tr h="600638">
                <a:tc>
                  <a:txBody>
                    <a:bodyPr/>
                    <a:lstStyle/>
                    <a:p>
                      <a:r>
                        <a:rPr lang="en-CA" sz="32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Insulin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</a:t>
                      </a:r>
                      <a:endParaRPr lang="en-CA" sz="3200" b="1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(25%)</a:t>
                      </a:r>
                      <a:endParaRPr lang="en-CA" sz="3200" b="1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</a:t>
                      </a:r>
                      <a:endParaRPr lang="en-CA" sz="3200" b="1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(25%)</a:t>
                      </a:r>
                      <a:endParaRPr lang="en-CA" sz="3200" b="1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23077799"/>
                  </a:ext>
                </a:extLst>
              </a:tr>
              <a:tr h="600638">
                <a:tc>
                  <a:txBody>
                    <a:bodyPr/>
                    <a:lstStyle/>
                    <a:p>
                      <a:r>
                        <a:rPr lang="en-CA" sz="32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Statin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AC24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3200" b="1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46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AC24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3200" b="1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(96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%</a:t>
                      </a:r>
                      <a:r>
                        <a:rPr lang="en-CA" sz="3200" b="1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AC24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3200" b="1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47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AC24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3200" b="1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(96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%</a:t>
                      </a:r>
                      <a:r>
                        <a:rPr lang="en-CA" sz="3200" b="1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AC24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0769871"/>
                  </a:ext>
                </a:extLst>
              </a:tr>
              <a:tr h="600638">
                <a:tc>
                  <a:txBody>
                    <a:bodyPr/>
                    <a:lstStyle/>
                    <a:p>
                      <a:r>
                        <a:rPr lang="en-CA" sz="3200" b="1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ACEi</a:t>
                      </a:r>
                      <a:r>
                        <a:rPr lang="en-CA" sz="32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/ARB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3200" b="1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41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3200" b="1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(85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%</a:t>
                      </a:r>
                      <a:r>
                        <a:rPr lang="en-CA" sz="3200" b="1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3200" b="1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40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3200" b="1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(82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%</a:t>
                      </a:r>
                      <a:r>
                        <a:rPr lang="en-CA" sz="3200" b="1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36399827"/>
                  </a:ext>
                </a:extLst>
              </a:tr>
              <a:tr h="600638">
                <a:tc>
                  <a:txBody>
                    <a:bodyPr/>
                    <a:lstStyle/>
                    <a:p>
                      <a:r>
                        <a:rPr lang="en-CA" sz="3200" dirty="0">
                          <a:latin typeface="Century Gothic" panose="020B0502020202020204" pitchFamily="34" charset="0"/>
                        </a:rPr>
                        <a:t>Diuretic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AC24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3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AC24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3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(13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%</a:t>
                      </a:r>
                      <a:r>
                        <a:rPr lang="en-CA" sz="3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AC24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3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AC24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3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(4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%</a:t>
                      </a:r>
                      <a:r>
                        <a:rPr lang="en-CA" sz="3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AC24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4658551"/>
                  </a:ext>
                </a:extLst>
              </a:tr>
              <a:tr h="600638">
                <a:tc>
                  <a:txBody>
                    <a:bodyPr/>
                    <a:lstStyle/>
                    <a:p>
                      <a:r>
                        <a:rPr lang="el-GR" sz="3200" dirty="0"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β</a:t>
                      </a:r>
                      <a:r>
                        <a:rPr lang="en-CA" sz="3200" dirty="0"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-blocker</a:t>
                      </a:r>
                      <a:endParaRPr lang="en-CA" sz="32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3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39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3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(81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%</a:t>
                      </a:r>
                      <a:r>
                        <a:rPr lang="en-CA" sz="3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3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38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3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(78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%</a:t>
                      </a:r>
                      <a:r>
                        <a:rPr lang="en-CA" sz="3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99395498"/>
                  </a:ext>
                </a:extLst>
              </a:tr>
              <a:tr h="600638">
                <a:tc>
                  <a:txBody>
                    <a:bodyPr/>
                    <a:lstStyle/>
                    <a:p>
                      <a:r>
                        <a:rPr lang="en-CA" sz="3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Calcium channel blocker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AC24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3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AC24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3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(31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%</a:t>
                      </a:r>
                      <a:r>
                        <a:rPr lang="en-CA" sz="3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AC24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3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AC24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3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(12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%</a:t>
                      </a:r>
                      <a:r>
                        <a:rPr lang="en-CA" sz="3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AC24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283457"/>
                  </a:ext>
                </a:extLst>
              </a:tr>
              <a:tr h="600638">
                <a:tc>
                  <a:txBody>
                    <a:bodyPr/>
                    <a:lstStyle/>
                    <a:p>
                      <a:r>
                        <a:rPr lang="en-CA" sz="3200" dirty="0">
                          <a:latin typeface="Century Gothic" panose="020B0502020202020204" pitchFamily="34" charset="0"/>
                        </a:rPr>
                        <a:t>Antiplatelet agent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3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41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3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(85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%</a:t>
                      </a:r>
                      <a:r>
                        <a:rPr lang="en-CA" sz="3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3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40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3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(82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%</a:t>
                      </a:r>
                      <a:r>
                        <a:rPr lang="en-CA" sz="3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81770110"/>
                  </a:ext>
                </a:extLst>
              </a:tr>
              <a:tr h="600638">
                <a:tc>
                  <a:txBody>
                    <a:bodyPr/>
                    <a:lstStyle/>
                    <a:p>
                      <a:r>
                        <a:rPr lang="en-CA" sz="3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A1C (%)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AC24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8.0</a:t>
                      </a:r>
                      <a:endParaRPr lang="en-CA" sz="3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AC24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(0.9)</a:t>
                      </a:r>
                      <a:endParaRPr lang="en-CA" sz="3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AC24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7.9 </a:t>
                      </a:r>
                      <a:endParaRPr lang="en-CA" sz="3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AC24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(0.8) </a:t>
                      </a:r>
                      <a:endParaRPr lang="en-CA" sz="3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AC24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2835488"/>
                  </a:ext>
                </a:extLst>
              </a:tr>
              <a:tr h="600638">
                <a:tc>
                  <a:txBody>
                    <a:bodyPr/>
                    <a:lstStyle/>
                    <a:p>
                      <a:r>
                        <a:rPr lang="en-CA" sz="32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Systolic blood pressure (mmHg)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135</a:t>
                      </a:r>
                      <a:endParaRPr lang="en-CA" sz="3200" b="1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(20)</a:t>
                      </a:r>
                      <a:endParaRPr lang="en-CA" sz="3200" b="1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134</a:t>
                      </a:r>
                      <a:endParaRPr lang="en-CA" sz="3200" b="1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(21)</a:t>
                      </a:r>
                      <a:endParaRPr lang="en-CA" sz="3200" b="1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513280"/>
                  </a:ext>
                </a:extLst>
              </a:tr>
              <a:tr h="600638">
                <a:tc>
                  <a:txBody>
                    <a:bodyPr/>
                    <a:lstStyle/>
                    <a:p>
                      <a:r>
                        <a:rPr lang="en-CA" sz="3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Diastolic blood pressure (mmHg)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AC24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76</a:t>
                      </a:r>
                      <a:endParaRPr lang="en-CA" sz="3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AC24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(11)</a:t>
                      </a:r>
                      <a:endParaRPr lang="en-CA" sz="3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AC24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77</a:t>
                      </a:r>
                      <a:endParaRPr lang="en-CA" sz="3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AC24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(12)</a:t>
                      </a:r>
                      <a:endParaRPr lang="en-CA" sz="3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AC24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4983782"/>
                  </a:ext>
                </a:extLst>
              </a:tr>
              <a:tr h="600638">
                <a:tc>
                  <a:txBody>
                    <a:bodyPr/>
                    <a:lstStyle/>
                    <a:p>
                      <a:r>
                        <a:rPr lang="en-CA" sz="3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LDL-C (mg/dL)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53</a:t>
                      </a:r>
                      <a:endParaRPr lang="en-CA" sz="3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(26)</a:t>
                      </a:r>
                      <a:endParaRPr lang="en-CA" sz="3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57</a:t>
                      </a:r>
                      <a:endParaRPr lang="en-CA" sz="3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(28)</a:t>
                      </a:r>
                      <a:endParaRPr lang="en-CA" sz="3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41777420"/>
                  </a:ext>
                </a:extLst>
              </a:tr>
              <a:tr h="600638">
                <a:tc>
                  <a:txBody>
                    <a:bodyPr/>
                    <a:lstStyle/>
                    <a:p>
                      <a:r>
                        <a:rPr lang="en-CA" sz="3200" b="1" dirty="0">
                          <a:latin typeface="Century Gothic" panose="020B0502020202020204" pitchFamily="34" charset="0"/>
                        </a:rPr>
                        <a:t>eGFR (mL/min/1.73m</a:t>
                      </a:r>
                      <a:r>
                        <a:rPr lang="en-CA" sz="3200" b="1" baseline="30000" dirty="0">
                          <a:latin typeface="Century Gothic" panose="020B0502020202020204" pitchFamily="34" charset="0"/>
                        </a:rPr>
                        <a:t>2</a:t>
                      </a:r>
                      <a:r>
                        <a:rPr lang="en-CA" sz="3200" b="1" dirty="0">
                          <a:latin typeface="Century Gothic" panose="020B0502020202020204" pitchFamily="34" charset="0"/>
                        </a:rPr>
                        <a:t>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AC24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88</a:t>
                      </a:r>
                      <a:endParaRPr lang="en-CA" sz="3200" b="1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AC24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(18)</a:t>
                      </a:r>
                      <a:endParaRPr lang="en-CA" sz="3200" b="1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AC24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87</a:t>
                      </a:r>
                      <a:endParaRPr lang="en-CA" sz="3200" b="1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AC24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(16)</a:t>
                      </a:r>
                      <a:endParaRPr lang="en-CA" sz="3200" b="1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AC24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6938909"/>
                  </a:ext>
                </a:extLst>
              </a:tr>
              <a:tr h="600638">
                <a:tc>
                  <a:txBody>
                    <a:bodyPr/>
                    <a:lstStyle/>
                    <a:p>
                      <a:r>
                        <a:rPr lang="en-CA" sz="3200" b="1" dirty="0">
                          <a:latin typeface="Century Gothic" panose="020B0502020202020204" pitchFamily="34" charset="0"/>
                        </a:rPr>
                        <a:t>LVMI</a:t>
                      </a:r>
                      <a:endParaRPr lang="en-CA" sz="3200" b="1" baseline="300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3200" b="1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62.2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3200" b="1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(12.8)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3200" b="1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59.3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3200" b="1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(10.9)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71249496"/>
                  </a:ext>
                </a:extLst>
              </a:tr>
              <a:tr h="427880">
                <a:tc>
                  <a:txBody>
                    <a:bodyPr/>
                    <a:lstStyle/>
                    <a:p>
                      <a:r>
                        <a:rPr lang="en-CA" sz="3200" baseline="0" dirty="0" err="1">
                          <a:latin typeface="Century Gothic" panose="020B0502020202020204" pitchFamily="34" charset="0"/>
                        </a:rPr>
                        <a:t>NTproBNP</a:t>
                      </a:r>
                      <a:r>
                        <a:rPr lang="en-CA" sz="3200" baseline="0" dirty="0">
                          <a:latin typeface="Century Gothic" panose="020B0502020202020204" pitchFamily="34" charset="0"/>
                        </a:rPr>
                        <a:t> (</a:t>
                      </a:r>
                      <a:r>
                        <a:rPr lang="en-CA" sz="3200" baseline="0" dirty="0" err="1">
                          <a:latin typeface="Century Gothic" panose="020B0502020202020204" pitchFamily="34" charset="0"/>
                        </a:rPr>
                        <a:t>pg</a:t>
                      </a:r>
                      <a:r>
                        <a:rPr lang="en-CA" sz="3200" baseline="0" dirty="0">
                          <a:latin typeface="Century Gothic" panose="020B0502020202020204" pitchFamily="34" charset="0"/>
                        </a:rPr>
                        <a:t>/mL)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AC24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3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204.5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AC24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3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(274.3)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AC24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3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145.4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AC24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3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(152.6)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AC24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86307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549822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3FF69-62E6-4C02-B2ED-5356A2F47B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Empagliflozin Treatment</a:t>
            </a:r>
            <a:br>
              <a:rPr lang="en-US" dirty="0"/>
            </a:br>
            <a:r>
              <a:rPr lang="en-US" dirty="0"/>
              <a:t>Lowers Ambulatory Blood Pressure (ABPM)</a:t>
            </a:r>
            <a:endParaRPr lang="en-CA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652261B-33C6-47F9-8F47-094052DC0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Data are presented as mean (95% CI) for the intention-to-treat population.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D1D3D8A-C087-4562-972B-35C84F003889}"/>
              </a:ext>
            </a:extLst>
          </p:cNvPr>
          <p:cNvSpPr/>
          <p:nvPr/>
        </p:nvSpPr>
        <p:spPr>
          <a:xfrm>
            <a:off x="-291830" y="3438264"/>
            <a:ext cx="24902809" cy="1380402"/>
          </a:xfrm>
          <a:prstGeom prst="rect">
            <a:avLst/>
          </a:prstGeom>
          <a:solidFill>
            <a:srgbClr val="82AC24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8E8B4ABB-FC2B-4D3C-832A-7CDD2BFFE6A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38068685"/>
              </p:ext>
            </p:extLst>
          </p:nvPr>
        </p:nvGraphicFramePr>
        <p:xfrm>
          <a:off x="564204" y="4877031"/>
          <a:ext cx="11147898" cy="73161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CE301F0C-F5C2-4F6C-BEF9-7B71DB63ED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4730902"/>
              </p:ext>
            </p:extLst>
          </p:nvPr>
        </p:nvGraphicFramePr>
        <p:xfrm>
          <a:off x="225091" y="3473145"/>
          <a:ext cx="10164051" cy="13106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67509">
                  <a:extLst>
                    <a:ext uri="{9D8B030D-6E8A-4147-A177-3AD203B41FA5}">
                      <a16:colId xmlns:a16="http://schemas.microsoft.com/office/drawing/2014/main" val="1218937188"/>
                    </a:ext>
                  </a:extLst>
                </a:gridCol>
                <a:gridCol w="2010923">
                  <a:extLst>
                    <a:ext uri="{9D8B030D-6E8A-4147-A177-3AD203B41FA5}">
                      <a16:colId xmlns:a16="http://schemas.microsoft.com/office/drawing/2014/main" val="1855168990"/>
                    </a:ext>
                  </a:extLst>
                </a:gridCol>
                <a:gridCol w="1976877">
                  <a:extLst>
                    <a:ext uri="{9D8B030D-6E8A-4147-A177-3AD203B41FA5}">
                      <a16:colId xmlns:a16="http://schemas.microsoft.com/office/drawing/2014/main" val="3245857501"/>
                    </a:ext>
                  </a:extLst>
                </a:gridCol>
                <a:gridCol w="2108742">
                  <a:extLst>
                    <a:ext uri="{9D8B030D-6E8A-4147-A177-3AD203B41FA5}">
                      <a16:colId xmlns:a16="http://schemas.microsoft.com/office/drawing/2014/main" val="182162444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CA" sz="4000" dirty="0">
                          <a:latin typeface="Century Gothic" panose="020B0502020202020204" pitchFamily="34" charset="0"/>
                        </a:rPr>
                        <a:t>Baseline SBP</a:t>
                      </a:r>
                    </a:p>
                    <a:p>
                      <a:pPr algn="l"/>
                      <a:r>
                        <a:rPr lang="en-CA" sz="4000" dirty="0">
                          <a:latin typeface="Century Gothic" panose="020B0502020202020204" pitchFamily="34" charset="0"/>
                        </a:rPr>
                        <a:t>(mmHg)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4000" dirty="0">
                          <a:latin typeface="Century Gothic" panose="020B0502020202020204" pitchFamily="34" charset="0"/>
                        </a:rPr>
                        <a:t>138.4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CA" sz="40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4000" dirty="0">
                          <a:latin typeface="Century Gothic" panose="020B0502020202020204" pitchFamily="34" charset="0"/>
                        </a:rPr>
                        <a:t>139.3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35383798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9947EC32-139B-402A-97E3-CB860321CDAB}"/>
              </a:ext>
            </a:extLst>
          </p:cNvPr>
          <p:cNvSpPr txBox="1"/>
          <p:nvPr/>
        </p:nvSpPr>
        <p:spPr>
          <a:xfrm>
            <a:off x="3351280" y="2416225"/>
            <a:ext cx="7622600" cy="89255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defTabSz="1828800" hangingPunct="1"/>
            <a:r>
              <a:rPr lang="en-CA" sz="5200" b="1" kern="1200" dirty="0">
                <a:solidFill>
                  <a:srgbClr val="BC0C20"/>
                </a:solidFill>
                <a:latin typeface="Century Gothic" panose="020B0502020202020204" pitchFamily="34" charset="0"/>
              </a:rPr>
              <a:t>Systolic Blood Pressure</a:t>
            </a:r>
            <a:endParaRPr lang="en-CA" sz="5200" b="1" kern="1200" baseline="30000" dirty="0">
              <a:solidFill>
                <a:srgbClr val="BC0C20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37B7AD1-BF29-45A3-BA09-F33394488C29}"/>
              </a:ext>
            </a:extLst>
          </p:cNvPr>
          <p:cNvSpPr txBox="1"/>
          <p:nvPr/>
        </p:nvSpPr>
        <p:spPr>
          <a:xfrm>
            <a:off x="5380635" y="7032039"/>
            <a:ext cx="11176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4000" b="1" dirty="0">
                <a:latin typeface="Century Gothic" panose="020B0502020202020204" pitchFamily="34" charset="0"/>
              </a:rPr>
              <a:t>-0.7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D0C90CC-C912-41DD-B3DE-72AB23BE591A}"/>
              </a:ext>
            </a:extLst>
          </p:cNvPr>
          <p:cNvSpPr txBox="1"/>
          <p:nvPr/>
        </p:nvSpPr>
        <p:spPr>
          <a:xfrm>
            <a:off x="9524032" y="8474980"/>
            <a:ext cx="11176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4000" b="1" dirty="0">
                <a:solidFill>
                  <a:srgbClr val="BC0C20"/>
                </a:solidFill>
                <a:latin typeface="Century Gothic" panose="020B0502020202020204" pitchFamily="34" charset="0"/>
              </a:rPr>
              <a:t>-7.9</a:t>
            </a:r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B384A63C-C1B8-4C3C-9F99-1B3DFB5A918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15639271"/>
              </p:ext>
            </p:extLst>
          </p:nvPr>
        </p:nvGraphicFramePr>
        <p:xfrm>
          <a:off x="12428703" y="4877031"/>
          <a:ext cx="11147898" cy="73161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30CF2D77-0B6E-44F4-9882-F416F1F1E1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246609"/>
              </p:ext>
            </p:extLst>
          </p:nvPr>
        </p:nvGraphicFramePr>
        <p:xfrm>
          <a:off x="12089590" y="3473145"/>
          <a:ext cx="10164051" cy="13106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64810">
                  <a:extLst>
                    <a:ext uri="{9D8B030D-6E8A-4147-A177-3AD203B41FA5}">
                      <a16:colId xmlns:a16="http://schemas.microsoft.com/office/drawing/2014/main" val="1218937188"/>
                    </a:ext>
                  </a:extLst>
                </a:gridCol>
                <a:gridCol w="2013622">
                  <a:extLst>
                    <a:ext uri="{9D8B030D-6E8A-4147-A177-3AD203B41FA5}">
                      <a16:colId xmlns:a16="http://schemas.microsoft.com/office/drawing/2014/main" val="1855168990"/>
                    </a:ext>
                  </a:extLst>
                </a:gridCol>
                <a:gridCol w="2126578">
                  <a:extLst>
                    <a:ext uri="{9D8B030D-6E8A-4147-A177-3AD203B41FA5}">
                      <a16:colId xmlns:a16="http://schemas.microsoft.com/office/drawing/2014/main" val="3245857501"/>
                    </a:ext>
                  </a:extLst>
                </a:gridCol>
                <a:gridCol w="1959041">
                  <a:extLst>
                    <a:ext uri="{9D8B030D-6E8A-4147-A177-3AD203B41FA5}">
                      <a16:colId xmlns:a16="http://schemas.microsoft.com/office/drawing/2014/main" val="182162444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CA" sz="4000" dirty="0">
                          <a:latin typeface="Century Gothic" panose="020B0502020202020204" pitchFamily="34" charset="0"/>
                        </a:rPr>
                        <a:t>Baseline DBP</a:t>
                      </a:r>
                    </a:p>
                    <a:p>
                      <a:pPr algn="l"/>
                      <a:r>
                        <a:rPr lang="en-CA" sz="4000" dirty="0">
                          <a:latin typeface="Century Gothic" panose="020B0502020202020204" pitchFamily="34" charset="0"/>
                        </a:rPr>
                        <a:t>(mmHg)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4000" dirty="0">
                          <a:latin typeface="Century Gothic" panose="020B0502020202020204" pitchFamily="34" charset="0"/>
                        </a:rPr>
                        <a:t>78.5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CA" sz="40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4000" dirty="0">
                          <a:latin typeface="Century Gothic" panose="020B0502020202020204" pitchFamily="34" charset="0"/>
                        </a:rPr>
                        <a:t>79.7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35383798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D38BCD8A-F35F-448D-8FA1-FF5FD4F9F834}"/>
              </a:ext>
            </a:extLst>
          </p:cNvPr>
          <p:cNvSpPr txBox="1"/>
          <p:nvPr/>
        </p:nvSpPr>
        <p:spPr>
          <a:xfrm>
            <a:off x="15141240" y="2432440"/>
            <a:ext cx="7771679" cy="89255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defTabSz="1828800" hangingPunct="1"/>
            <a:r>
              <a:rPr lang="en-CA" sz="5200" b="1" kern="1200" dirty="0">
                <a:solidFill>
                  <a:srgbClr val="BC0C20"/>
                </a:solidFill>
                <a:latin typeface="Century Gothic" panose="020B0502020202020204" pitchFamily="34" charset="0"/>
              </a:rPr>
              <a:t>Diastolic Blood Pressure</a:t>
            </a:r>
            <a:endParaRPr lang="en-CA" sz="5200" b="1" kern="1200" baseline="30000" dirty="0">
              <a:solidFill>
                <a:srgbClr val="BC0C20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1743A61-F23D-4BA6-B19B-94097F6D009D}"/>
              </a:ext>
            </a:extLst>
          </p:cNvPr>
          <p:cNvSpPr txBox="1"/>
          <p:nvPr/>
        </p:nvSpPr>
        <p:spPr>
          <a:xfrm>
            <a:off x="17099620" y="6502013"/>
            <a:ext cx="90281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4000" b="1" dirty="0">
                <a:latin typeface="Century Gothic" panose="020B0502020202020204" pitchFamily="34" charset="0"/>
              </a:rPr>
              <a:t>0.8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A626EDB-FF98-4E08-895A-BB36A3E190C0}"/>
              </a:ext>
            </a:extLst>
          </p:cNvPr>
          <p:cNvSpPr txBox="1"/>
          <p:nvPr/>
        </p:nvSpPr>
        <p:spPr>
          <a:xfrm>
            <a:off x="21336921" y="7401966"/>
            <a:ext cx="11176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4000" b="1" dirty="0">
                <a:solidFill>
                  <a:srgbClr val="BC0C20"/>
                </a:solidFill>
                <a:latin typeface="Century Gothic" panose="020B0502020202020204" pitchFamily="34" charset="0"/>
              </a:rPr>
              <a:t>-2.0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F696C42-BE63-4D7C-909B-9A49CD9CB35A}"/>
              </a:ext>
            </a:extLst>
          </p:cNvPr>
          <p:cNvSpPr txBox="1"/>
          <p:nvPr/>
        </p:nvSpPr>
        <p:spPr>
          <a:xfrm>
            <a:off x="3660614" y="9586343"/>
            <a:ext cx="7470853" cy="2700000"/>
          </a:xfrm>
          <a:prstGeom prst="roundRect">
            <a:avLst/>
          </a:prstGeom>
          <a:solidFill>
            <a:srgbClr val="0070C0"/>
          </a:solidFill>
        </p:spPr>
        <p:txBody>
          <a:bodyPr wrap="square" rtlCol="0" anchor="ctr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Adjusted difference (95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r>
              <a:rPr lang="en-US" sz="3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CI)</a:t>
            </a:r>
          </a:p>
          <a:p>
            <a:r>
              <a:rPr lang="en-US" sz="3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between groups</a:t>
            </a:r>
          </a:p>
          <a:p>
            <a:r>
              <a:rPr lang="en-US" sz="3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-6.78 (-11.23, -2.32)</a:t>
            </a:r>
          </a:p>
          <a:p>
            <a:r>
              <a:rPr lang="en-US" sz="4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P = 0.003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C9E95CF-A33F-47DF-820A-E8BD2DEBCAC3}"/>
              </a:ext>
            </a:extLst>
          </p:cNvPr>
          <p:cNvSpPr txBox="1"/>
          <p:nvPr/>
        </p:nvSpPr>
        <p:spPr>
          <a:xfrm>
            <a:off x="15525113" y="9586343"/>
            <a:ext cx="7470853" cy="2700000"/>
          </a:xfrm>
          <a:prstGeom prst="roundRect">
            <a:avLst/>
          </a:prstGeom>
          <a:solidFill>
            <a:srgbClr val="006600"/>
          </a:solidFill>
        </p:spPr>
        <p:txBody>
          <a:bodyPr wrap="square" rtlCol="0" anchor="ctr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Adjusted difference (95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r>
              <a:rPr lang="en-US" sz="3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CI)</a:t>
            </a:r>
          </a:p>
          <a:p>
            <a:r>
              <a:rPr lang="en-US" sz="3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between groups</a:t>
            </a:r>
          </a:p>
          <a:p>
            <a:r>
              <a:rPr lang="en-US" sz="3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-2.07 (-5.38, 1.25)</a:t>
            </a:r>
          </a:p>
          <a:p>
            <a:r>
              <a:rPr lang="en-US" sz="3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P = 0.22</a:t>
            </a:r>
          </a:p>
        </p:txBody>
      </p:sp>
    </p:spTree>
    <p:extLst>
      <p:ext uri="{BB962C8B-B14F-4D97-AF65-F5344CB8AC3E}">
        <p14:creationId xmlns:p14="http://schemas.microsoft.com/office/powerpoint/2010/main" val="2146193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2C12EC5-FAA3-4F6E-804A-89309A3E5D74}"/>
              </a:ext>
            </a:extLst>
          </p:cNvPr>
          <p:cNvSpPr/>
          <p:nvPr/>
        </p:nvSpPr>
        <p:spPr>
          <a:xfrm>
            <a:off x="-291830" y="2891544"/>
            <a:ext cx="24902809" cy="1380402"/>
          </a:xfrm>
          <a:prstGeom prst="rect">
            <a:avLst/>
          </a:prstGeom>
          <a:solidFill>
            <a:srgbClr val="82AC24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EB7932-831B-4A1C-BDA7-3F5E7CA2CF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Empagliflozin Treatment</a:t>
            </a:r>
            <a:br>
              <a:rPr lang="en-CA" dirty="0"/>
            </a:br>
            <a:r>
              <a:rPr lang="en-CA" dirty="0"/>
              <a:t>Increases Hematocrit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9A170A-D723-44A8-AECE-A2CBEEBA2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/>
              <a:t>Data are presented as mean (95% CI) for the intention-to-treat population.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4A7225AA-A760-4327-BC67-69DF894AFE64}"/>
              </a:ext>
            </a:extLst>
          </p:cNvPr>
          <p:cNvGraphicFramePr/>
          <p:nvPr>
            <p:extLst/>
          </p:nvPr>
        </p:nvGraphicFramePr>
        <p:xfrm>
          <a:off x="2256820" y="4494178"/>
          <a:ext cx="19891443" cy="7999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ABA1F558-A15A-4CCB-A294-1A7A34B3B9A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419641" y="3200745"/>
          <a:ext cx="19269141" cy="762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557038">
                  <a:extLst>
                    <a:ext uri="{9D8B030D-6E8A-4147-A177-3AD203B41FA5}">
                      <a16:colId xmlns:a16="http://schemas.microsoft.com/office/drawing/2014/main" val="1218937188"/>
                    </a:ext>
                  </a:extLst>
                </a:gridCol>
                <a:gridCol w="3404681">
                  <a:extLst>
                    <a:ext uri="{9D8B030D-6E8A-4147-A177-3AD203B41FA5}">
                      <a16:colId xmlns:a16="http://schemas.microsoft.com/office/drawing/2014/main" val="1855168990"/>
                    </a:ext>
                  </a:extLst>
                </a:gridCol>
                <a:gridCol w="4961106">
                  <a:extLst>
                    <a:ext uri="{9D8B030D-6E8A-4147-A177-3AD203B41FA5}">
                      <a16:colId xmlns:a16="http://schemas.microsoft.com/office/drawing/2014/main" val="3245857501"/>
                    </a:ext>
                  </a:extLst>
                </a:gridCol>
                <a:gridCol w="3346316">
                  <a:extLst>
                    <a:ext uri="{9D8B030D-6E8A-4147-A177-3AD203B41FA5}">
                      <a16:colId xmlns:a16="http://schemas.microsoft.com/office/drawing/2014/main" val="182162444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CA" sz="4400" dirty="0">
                          <a:latin typeface="Century Gothic" panose="020B0502020202020204" pitchFamily="34" charset="0"/>
                        </a:rPr>
                        <a:t>Baseline hematocrit (%)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4400" dirty="0">
                          <a:latin typeface="Century Gothic" panose="020B0502020202020204" pitchFamily="34" charset="0"/>
                        </a:rPr>
                        <a:t>41.3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CA" sz="4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4400" dirty="0">
                          <a:latin typeface="Century Gothic" panose="020B0502020202020204" pitchFamily="34" charset="0"/>
                        </a:rPr>
                        <a:t>42.4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35383798"/>
                  </a:ext>
                </a:extLst>
              </a:tr>
            </a:tbl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F5299BA6-7A00-45A9-B9C3-15D67BE8823D}"/>
              </a:ext>
            </a:extLst>
          </p:cNvPr>
          <p:cNvSpPr txBox="1"/>
          <p:nvPr/>
        </p:nvSpPr>
        <p:spPr>
          <a:xfrm>
            <a:off x="9683693" y="8450349"/>
            <a:ext cx="104547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4800" b="1" dirty="0">
                <a:latin typeface="Century Gothic" panose="020B0502020202020204" pitchFamily="34" charset="0"/>
              </a:rPr>
              <a:t>0.4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1955CC0-91D4-4C66-8856-74A11998B964}"/>
              </a:ext>
            </a:extLst>
          </p:cNvPr>
          <p:cNvSpPr txBox="1"/>
          <p:nvPr/>
        </p:nvSpPr>
        <p:spPr>
          <a:xfrm>
            <a:off x="7098427" y="9868527"/>
            <a:ext cx="12960000" cy="2519839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Adjusted difference (95</a:t>
            </a:r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r>
              <a:rPr lang="en-US" sz="4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CI) between groups</a:t>
            </a:r>
          </a:p>
          <a:p>
            <a:r>
              <a:rPr lang="en-US" sz="4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1.91 (0.58, 3.24)</a:t>
            </a:r>
          </a:p>
          <a:p>
            <a:r>
              <a:rPr lang="en-US" sz="5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P = 0.006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4AB61C2-D513-45B2-AF93-4FCF82CD30EB}"/>
              </a:ext>
            </a:extLst>
          </p:cNvPr>
          <p:cNvSpPr txBox="1"/>
          <p:nvPr/>
        </p:nvSpPr>
        <p:spPr>
          <a:xfrm>
            <a:off x="17906432" y="6382415"/>
            <a:ext cx="104547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4800" b="1" dirty="0">
                <a:solidFill>
                  <a:srgbClr val="BC0C20"/>
                </a:solidFill>
                <a:latin typeface="Century Gothic" panose="020B0502020202020204" pitchFamily="34" charset="0"/>
              </a:rPr>
              <a:t>2.4</a:t>
            </a:r>
          </a:p>
        </p:txBody>
      </p:sp>
    </p:spTree>
    <p:extLst>
      <p:ext uri="{BB962C8B-B14F-4D97-AF65-F5344CB8AC3E}">
        <p14:creationId xmlns:p14="http://schemas.microsoft.com/office/powerpoint/2010/main" val="760952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55A0987-5936-4BD6-9B3B-670F686AAA9E}"/>
              </a:ext>
            </a:extLst>
          </p:cNvPr>
          <p:cNvSpPr/>
          <p:nvPr/>
        </p:nvSpPr>
        <p:spPr>
          <a:xfrm>
            <a:off x="-291830" y="2860277"/>
            <a:ext cx="24902809" cy="1380402"/>
          </a:xfrm>
          <a:prstGeom prst="rect">
            <a:avLst/>
          </a:prstGeom>
          <a:solidFill>
            <a:srgbClr val="82AC24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EB7932-831B-4A1C-BDA7-3F5E7CA2CF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sz="9800" dirty="0"/>
              <a:t>Primary Outcome</a:t>
            </a:r>
            <a:br>
              <a:rPr lang="en-CA" sz="9800" dirty="0"/>
            </a:br>
            <a:r>
              <a:rPr lang="en-CA" b="0" dirty="0"/>
              <a:t>Empagliflozin Reduces </a:t>
            </a:r>
            <a:r>
              <a:rPr lang="en-CA" b="0" dirty="0" err="1"/>
              <a:t>LVMI</a:t>
            </a:r>
            <a:r>
              <a:rPr lang="en-CA" b="0" baseline="30000" dirty="0" err="1"/>
              <a:t>a</a:t>
            </a:r>
            <a:endParaRPr lang="en-CA" b="0" baseline="3000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9A170A-D723-44A8-AECE-A2CBEEBA2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/>
              <a:t>Data are presented as mean (95% CI) for the intention-to-treat population.</a:t>
            </a:r>
          </a:p>
          <a:p>
            <a:r>
              <a:rPr lang="en-CA" baseline="30000" dirty="0"/>
              <a:t>a</a:t>
            </a:r>
            <a:r>
              <a:rPr lang="en-CA" dirty="0"/>
              <a:t>, LV mass with papillary muscle mass indexed to body surface area.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4A7225AA-A760-4327-BC67-69DF894AFE6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76857799"/>
              </p:ext>
            </p:extLst>
          </p:nvPr>
        </p:nvGraphicFramePr>
        <p:xfrm>
          <a:off x="2256820" y="4494179"/>
          <a:ext cx="19891443" cy="63215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ABA1F558-A15A-4CCB-A294-1A7A34B3B9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9106266"/>
              </p:ext>
            </p:extLst>
          </p:nvPr>
        </p:nvGraphicFramePr>
        <p:xfrm>
          <a:off x="322366" y="2834198"/>
          <a:ext cx="19269141" cy="14325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018234">
                  <a:extLst>
                    <a:ext uri="{9D8B030D-6E8A-4147-A177-3AD203B41FA5}">
                      <a16:colId xmlns:a16="http://schemas.microsoft.com/office/drawing/2014/main" val="1218937188"/>
                    </a:ext>
                  </a:extLst>
                </a:gridCol>
                <a:gridCol w="3943485">
                  <a:extLst>
                    <a:ext uri="{9D8B030D-6E8A-4147-A177-3AD203B41FA5}">
                      <a16:colId xmlns:a16="http://schemas.microsoft.com/office/drawing/2014/main" val="1855168990"/>
                    </a:ext>
                  </a:extLst>
                </a:gridCol>
                <a:gridCol w="4667115">
                  <a:extLst>
                    <a:ext uri="{9D8B030D-6E8A-4147-A177-3AD203B41FA5}">
                      <a16:colId xmlns:a16="http://schemas.microsoft.com/office/drawing/2014/main" val="3245857501"/>
                    </a:ext>
                  </a:extLst>
                </a:gridCol>
                <a:gridCol w="3640307">
                  <a:extLst>
                    <a:ext uri="{9D8B030D-6E8A-4147-A177-3AD203B41FA5}">
                      <a16:colId xmlns:a16="http://schemas.microsoft.com/office/drawing/2014/main" val="182162444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CA" sz="4400" dirty="0">
                          <a:latin typeface="Century Gothic" panose="020B0502020202020204" pitchFamily="34" charset="0"/>
                        </a:rPr>
                        <a:t>Baseline </a:t>
                      </a:r>
                      <a:r>
                        <a:rPr lang="en-CA" sz="4400" dirty="0" err="1">
                          <a:latin typeface="Century Gothic" panose="020B0502020202020204" pitchFamily="34" charset="0"/>
                        </a:rPr>
                        <a:t>LVMI</a:t>
                      </a:r>
                      <a:r>
                        <a:rPr lang="en-CA" sz="4400" baseline="30000" dirty="0" err="1">
                          <a:latin typeface="Century Gothic" panose="020B0502020202020204" pitchFamily="34" charset="0"/>
                        </a:rPr>
                        <a:t>a</a:t>
                      </a:r>
                      <a:endParaRPr lang="en-CA" sz="4400" baseline="30000" dirty="0">
                        <a:latin typeface="Century Gothic" panose="020B0502020202020204" pitchFamily="34" charset="0"/>
                      </a:endParaRPr>
                    </a:p>
                    <a:p>
                      <a:pPr algn="l"/>
                      <a:r>
                        <a:rPr lang="en-CA" sz="4400" dirty="0">
                          <a:latin typeface="Century Gothic" panose="020B0502020202020204" pitchFamily="34" charset="0"/>
                        </a:rPr>
                        <a:t>(g/m</a:t>
                      </a:r>
                      <a:r>
                        <a:rPr lang="en-CA" sz="4400" baseline="30000" dirty="0">
                          <a:latin typeface="Century Gothic" panose="020B0502020202020204" pitchFamily="34" charset="0"/>
                        </a:rPr>
                        <a:t>2</a:t>
                      </a:r>
                      <a:r>
                        <a:rPr lang="en-CA" sz="4400" dirty="0">
                          <a:latin typeface="Century Gothic" panose="020B0502020202020204" pitchFamily="34" charset="0"/>
                        </a:rPr>
                        <a:t>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4400" dirty="0">
                          <a:latin typeface="Century Gothic" panose="020B0502020202020204" pitchFamily="34" charset="0"/>
                        </a:rPr>
                        <a:t>62.2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CA" sz="4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4400" dirty="0">
                          <a:latin typeface="Century Gothic" panose="020B0502020202020204" pitchFamily="34" charset="0"/>
                        </a:rPr>
                        <a:t>59.5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35383798"/>
                  </a:ext>
                </a:extLst>
              </a:tr>
            </a:tbl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F5299BA6-7A00-45A9-B9C3-15D67BE8823D}"/>
              </a:ext>
            </a:extLst>
          </p:cNvPr>
          <p:cNvSpPr txBox="1"/>
          <p:nvPr/>
        </p:nvSpPr>
        <p:spPr>
          <a:xfrm>
            <a:off x="9654703" y="5629344"/>
            <a:ext cx="16482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4800" b="1" dirty="0">
                <a:latin typeface="Century Gothic" panose="020B0502020202020204" pitchFamily="34" charset="0"/>
              </a:rPr>
              <a:t>-0.01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4AB61C2-D513-45B2-AF93-4FCF82CD30EB}"/>
              </a:ext>
            </a:extLst>
          </p:cNvPr>
          <p:cNvSpPr txBox="1"/>
          <p:nvPr/>
        </p:nvSpPr>
        <p:spPr>
          <a:xfrm>
            <a:off x="17874668" y="7199553"/>
            <a:ext cx="13035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4800" b="1" dirty="0">
                <a:solidFill>
                  <a:srgbClr val="BC0C20"/>
                </a:solidFill>
                <a:latin typeface="Century Gothic" panose="020B0502020202020204" pitchFamily="34" charset="0"/>
              </a:rPr>
              <a:t>-2.6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1955CC0-91D4-4C66-8856-74A11998B964}"/>
              </a:ext>
            </a:extLst>
          </p:cNvPr>
          <p:cNvSpPr txBox="1"/>
          <p:nvPr/>
        </p:nvSpPr>
        <p:spPr>
          <a:xfrm>
            <a:off x="6578317" y="2409063"/>
            <a:ext cx="13972465" cy="2758202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Adjusted difference (95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r>
              <a:rPr lang="en-US" sz="4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CI) between groups</a:t>
            </a:r>
          </a:p>
          <a:p>
            <a:r>
              <a:rPr lang="en-US" sz="4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-3.35 (-5.9, -0.81)</a:t>
            </a:r>
          </a:p>
          <a:p>
            <a:r>
              <a:rPr lang="en-US" sz="6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P = 0.01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15F5A87-F287-4AF3-AA05-C137E14705F3}"/>
              </a:ext>
            </a:extLst>
          </p:cNvPr>
          <p:cNvSpPr/>
          <p:nvPr/>
        </p:nvSpPr>
        <p:spPr>
          <a:xfrm>
            <a:off x="-236705" y="10937403"/>
            <a:ext cx="24902809" cy="1380402"/>
          </a:xfrm>
          <a:prstGeom prst="rect">
            <a:avLst/>
          </a:prstGeom>
          <a:solidFill>
            <a:srgbClr val="0070C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b="1" dirty="0"/>
          </a:p>
        </p:txBody>
      </p:sp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9A461857-5C61-4192-ABC2-0A97D883B3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7105187"/>
              </p:ext>
            </p:extLst>
          </p:nvPr>
        </p:nvGraphicFramePr>
        <p:xfrm>
          <a:off x="377491" y="11246604"/>
          <a:ext cx="23455274" cy="762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185446">
                  <a:extLst>
                    <a:ext uri="{9D8B030D-6E8A-4147-A177-3AD203B41FA5}">
                      <a16:colId xmlns:a16="http://schemas.microsoft.com/office/drawing/2014/main" val="1218937188"/>
                    </a:ext>
                  </a:extLst>
                </a:gridCol>
                <a:gridCol w="4037440">
                  <a:extLst>
                    <a:ext uri="{9D8B030D-6E8A-4147-A177-3AD203B41FA5}">
                      <a16:colId xmlns:a16="http://schemas.microsoft.com/office/drawing/2014/main" val="1855168990"/>
                    </a:ext>
                  </a:extLst>
                </a:gridCol>
                <a:gridCol w="4778310">
                  <a:extLst>
                    <a:ext uri="{9D8B030D-6E8A-4147-A177-3AD203B41FA5}">
                      <a16:colId xmlns:a16="http://schemas.microsoft.com/office/drawing/2014/main" val="3245857501"/>
                    </a:ext>
                  </a:extLst>
                </a:gridCol>
                <a:gridCol w="3727039">
                  <a:extLst>
                    <a:ext uri="{9D8B030D-6E8A-4147-A177-3AD203B41FA5}">
                      <a16:colId xmlns:a16="http://schemas.microsoft.com/office/drawing/2014/main" val="1821624447"/>
                    </a:ext>
                  </a:extLst>
                </a:gridCol>
                <a:gridCol w="3727039">
                  <a:extLst>
                    <a:ext uri="{9D8B030D-6E8A-4147-A177-3AD203B41FA5}">
                      <a16:colId xmlns:a16="http://schemas.microsoft.com/office/drawing/2014/main" val="267194742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CA" sz="4400" b="1" dirty="0">
                          <a:latin typeface="Century Gothic" panose="020B0502020202020204" pitchFamily="34" charset="0"/>
                        </a:rPr>
                        <a:t>LVM regression</a:t>
                      </a:r>
                      <a:r>
                        <a:rPr lang="en-CA" sz="4400" b="1" baseline="30000" dirty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CA" sz="4400" b="1" dirty="0">
                          <a:latin typeface="Century Gothic" panose="020B0502020202020204" pitchFamily="34" charset="0"/>
                        </a:rPr>
                        <a:t>(g)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4400" b="1" dirty="0">
                          <a:latin typeface="Century Gothic" panose="020B0502020202020204" pitchFamily="34" charset="0"/>
                        </a:rPr>
                        <a:t>-0.39 (10.83)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CA" sz="4400" b="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4400" b="1" dirty="0">
                          <a:latin typeface="Century Gothic" panose="020B0502020202020204" pitchFamily="34" charset="0"/>
                        </a:rPr>
                        <a:t>-4.71 (15.43)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CA" sz="4400" b="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53837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27524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9600" dirty="0"/>
              <a:t>Sensitivity Analysis (LVM Regression)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prstClr val="black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914400" y="3641401"/>
            <a:ext cx="21031200" cy="18653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b="1" kern="120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prstClr val="black"/>
                </a:solidFill>
              </a:rPr>
              <a:t>LVM indexed to height			P=0.03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900546" y="4902161"/>
            <a:ext cx="21031200" cy="18653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b="1" kern="120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prstClr val="black"/>
                </a:solidFill>
              </a:rPr>
              <a:t>LVM indexed to height</a:t>
            </a:r>
            <a:r>
              <a:rPr lang="en-US" baseline="30000" dirty="0">
                <a:solidFill>
                  <a:prstClr val="black"/>
                </a:solidFill>
              </a:rPr>
              <a:t>1.7</a:t>
            </a:r>
            <a:r>
              <a:rPr lang="en-US" dirty="0">
                <a:solidFill>
                  <a:prstClr val="black"/>
                </a:solidFill>
              </a:rPr>
              <a:t>		P=0.02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900546" y="6149067"/>
            <a:ext cx="21031200" cy="18653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b="1" kern="120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prstClr val="black"/>
                </a:solidFill>
              </a:rPr>
              <a:t>LVM indexed to height</a:t>
            </a:r>
            <a:r>
              <a:rPr lang="en-US" baseline="30000" dirty="0">
                <a:solidFill>
                  <a:prstClr val="black"/>
                </a:solidFill>
              </a:rPr>
              <a:t>2.7</a:t>
            </a:r>
            <a:r>
              <a:rPr lang="en-US" dirty="0">
                <a:solidFill>
                  <a:prstClr val="black"/>
                </a:solidFill>
              </a:rPr>
              <a:t>		P=0.01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914401" y="7243573"/>
            <a:ext cx="21031200" cy="18653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b="1" kern="120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prstClr val="black"/>
                </a:solidFill>
              </a:rPr>
              <a:t>LVM indexed to weight			P=0.005</a:t>
            </a:r>
          </a:p>
        </p:txBody>
      </p:sp>
    </p:spTree>
    <p:extLst>
      <p:ext uri="{BB962C8B-B14F-4D97-AF65-F5344CB8AC3E}">
        <p14:creationId xmlns:p14="http://schemas.microsoft.com/office/powerpoint/2010/main" val="2650994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3F0833-023E-40BC-BA18-62E1F38EA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690" y="632825"/>
            <a:ext cx="24986401" cy="1865376"/>
          </a:xfrm>
        </p:spPr>
        <p:txBody>
          <a:bodyPr>
            <a:noAutofit/>
          </a:bodyPr>
          <a:lstStyle/>
          <a:p>
            <a:r>
              <a:rPr lang="en-US" sz="7500" dirty="0"/>
              <a:t>Pre-specified Subgroup Analysis by Baseline LVMI</a:t>
            </a:r>
            <a:br>
              <a:rPr lang="en-US" dirty="0"/>
            </a:br>
            <a:endParaRPr lang="en-CA" b="0" baseline="3000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1B352D-971D-423E-93E7-5D77C63AA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baseline="30000" dirty="0"/>
              <a:t>a</a:t>
            </a:r>
            <a:r>
              <a:rPr lang="en-CA" dirty="0"/>
              <a:t>, LV mass with papillary muscle mass indexed to body surface area.</a:t>
            </a:r>
          </a:p>
        </p:txBody>
      </p:sp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7E3673AA-CDF5-4120-93FF-CCC510357D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7964914"/>
              </p:ext>
            </p:extLst>
          </p:nvPr>
        </p:nvGraphicFramePr>
        <p:xfrm>
          <a:off x="1539441" y="3307405"/>
          <a:ext cx="21296071" cy="6731999"/>
        </p:xfrm>
        <a:graphic>
          <a:graphicData uri="http://schemas.openxmlformats.org/drawingml/2006/table">
            <a:tbl>
              <a:tblPr/>
              <a:tblGrid>
                <a:gridCol w="39442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734711">
                  <a:extLst>
                    <a:ext uri="{9D8B030D-6E8A-4147-A177-3AD203B41FA5}">
                      <a16:colId xmlns:a16="http://schemas.microsoft.com/office/drawing/2014/main" val="327153"/>
                    </a:ext>
                  </a:extLst>
                </a:gridCol>
                <a:gridCol w="5645025">
                  <a:extLst>
                    <a:ext uri="{9D8B030D-6E8A-4147-A177-3AD203B41FA5}">
                      <a16:colId xmlns:a16="http://schemas.microsoft.com/office/drawing/2014/main" val="781894007"/>
                    </a:ext>
                  </a:extLst>
                </a:gridCol>
                <a:gridCol w="2972096">
                  <a:extLst>
                    <a:ext uri="{9D8B030D-6E8A-4147-A177-3AD203B41FA5}">
                      <a16:colId xmlns:a16="http://schemas.microsoft.com/office/drawing/2014/main" val="661418107"/>
                    </a:ext>
                  </a:extLst>
                </a:gridCol>
              </a:tblGrid>
              <a:tr h="3609303">
                <a:tc>
                  <a:txBody>
                    <a:bodyPr/>
                    <a:lstStyle>
                      <a:lvl1pPr marL="0" algn="l" defTabSz="457200" rtl="0" eaLnBrk="0" fontAlgn="b" latinLnBrk="0" hangingPunct="0"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bg2"/>
                        </a:buClr>
                        <a:buFont typeface="Wingdings 2" pitchFamily="18" charset="2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defTabSz="457200" rtl="0" eaLnBrk="0" fontAlgn="b" latinLnBrk="0" hangingPunct="0"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Font typeface="Symbol" pitchFamily="18" charset="2"/>
                        <a:defRPr sz="16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defTabSz="457200" rtl="0" eaLnBrk="0" fontAlgn="b" latinLnBrk="0" hangingPunct="0"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Font typeface="Arial" charset="0"/>
                        <a:defRPr sz="16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defTabSz="457200" rtl="0" eaLnBrk="0" fontAlgn="b" latinLnBrk="0" hangingPunct="0"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Font typeface="Arial" charset="0"/>
                        <a:defRPr sz="16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defTabSz="457200" rtl="0" eaLnBrk="0" fontAlgn="b" latinLnBrk="0" hangingPunct="0"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Font typeface="Arial" charset="0"/>
                        <a:defRPr sz="16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algn="l" defTabSz="457200" rtl="0" eaLnBrk="0" fontAlgn="b" latinLnBrk="0" hangingPunct="0"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Font typeface="Arial" charset="0"/>
                        <a:defRPr sz="16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algn="l" defTabSz="457200" rtl="0" eaLnBrk="0" fontAlgn="b" latinLnBrk="0" hangingPunct="0"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Font typeface="Arial" charset="0"/>
                        <a:defRPr sz="16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algn="l" defTabSz="457200" rtl="0" eaLnBrk="0" fontAlgn="b" latinLnBrk="0" hangingPunct="0"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Font typeface="Arial" charset="0"/>
                        <a:defRPr sz="16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algn="l" defTabSz="457200" rtl="0" eaLnBrk="0" fontAlgn="b" latinLnBrk="0" hangingPunct="0"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Font typeface="Arial" charset="0"/>
                        <a:defRPr sz="16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bg2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kumimoji="0" lang="en-GB" altLang="en-US" sz="5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  <a:cs typeface="Arial" charset="0"/>
                        </a:rPr>
                        <a:t>Baseline </a:t>
                      </a:r>
                      <a:r>
                        <a:rPr kumimoji="0" lang="en-GB" altLang="en-US" sz="5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  <a:cs typeface="Arial" charset="0"/>
                        </a:rPr>
                        <a:t>LVMI</a:t>
                      </a:r>
                      <a:r>
                        <a:rPr kumimoji="0" lang="en-GB" altLang="en-US" sz="5400" b="1" i="0" u="none" strike="noStrike" cap="none" normalizeH="0" baseline="3000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  <a:cs typeface="Arial" charset="0"/>
                        </a:rPr>
                        <a:t>a</a:t>
                      </a:r>
                      <a:endParaRPr kumimoji="0" lang="en-GB" altLang="en-US" sz="5400" b="1" i="0" u="none" strike="noStrike" cap="none" normalizeH="0" baseline="30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Verdana" panose="020B0604030504040204" pitchFamily="34" charset="0"/>
                        <a:cs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AC24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5400" b="1" baseline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Verdana" panose="020B0604030504040204" pitchFamily="34" charset="0"/>
                          <a:cs typeface="Arial"/>
                        </a:rPr>
                        <a:t>Adjusted Difference Between Groups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5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  <a:cs typeface="Arial"/>
                        </a:rPr>
                        <a:t>(</a:t>
                      </a:r>
                      <a:r>
                        <a:rPr kumimoji="0" lang="en-GB" altLang="en-US" sz="5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  <a:cs typeface="Arial" charset="0"/>
                        </a:rPr>
                        <a:t>95% CI)</a:t>
                      </a:r>
                    </a:p>
                  </a:txBody>
                  <a:tcPr marL="90014" marR="90014" marT="48009" marB="48009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AC24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bg2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endParaRPr kumimoji="0" lang="en-GB" altLang="en-US" sz="5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Verdana" panose="020B0604030504040204" pitchFamily="34" charset="0"/>
                        <a:cs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AC2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bg2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kumimoji="0" lang="en-GB" altLang="en-US" sz="5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  <a:cs typeface="Arial" charset="0"/>
                        </a:rPr>
                        <a:t>P</a:t>
                      </a:r>
                      <a:r>
                        <a:rPr kumimoji="0" lang="en-GB" altLang="en-US" sz="5400" b="1" i="0" u="none" strike="noStrike" cap="none" normalizeH="0" baseline="-2500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  <a:cs typeface="Arial" charset="0"/>
                        </a:rPr>
                        <a:t>Interaction</a:t>
                      </a:r>
                      <a:endParaRPr kumimoji="0" lang="en-GB" altLang="en-US" sz="5400" b="1" i="0" u="none" strike="noStrike" cap="none" normalizeH="0" baseline="-25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Verdana" panose="020B0604030504040204" pitchFamily="34" charset="0"/>
                        <a:cs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AC2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61348">
                <a:tc>
                  <a:txBody>
                    <a:bodyPr/>
                    <a:lstStyle/>
                    <a:p>
                      <a:pPr marL="0" marR="0" indent="0" algn="ctr" rtl="0" eaLnBrk="0" fontAlgn="base" latinLnBrk="0" hangingPunct="0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400" b="0" i="0" u="none" strike="noStrike" kern="12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≤60 g/m</a:t>
                      </a:r>
                      <a:r>
                        <a:rPr lang="en-US" sz="5400" b="0" i="0" u="none" strike="noStrike" kern="120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5400" b="0" i="0" u="none" strike="noStrike" baseline="300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Verdana" panose="020B0604030504040204" pitchFamily="34" charset="0"/>
                      </a:endParaRPr>
                    </a:p>
                  </a:txBody>
                  <a:tcPr marL="90043" marR="90043" marT="48006" marB="4800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AC24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rtl="0" eaLnBrk="0" fontAlgn="base" latinLnBrk="0" hangingPunct="0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5400" b="0" i="0" u="none" strike="noStrike" kern="12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-0.46 </a:t>
                      </a:r>
                      <a:r>
                        <a:rPr kumimoji="0" lang="en-GB" altLang="en-US" sz="54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  <a:cs typeface="+mn-cs"/>
                        </a:rPr>
                        <a:t>(-3.44, 2.52)</a:t>
                      </a:r>
                      <a:endParaRPr lang="fr-FR" sz="5400" b="0" i="0" u="none" strike="noStrike" baseline="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Verdana" panose="020B0604030504040204" pitchFamily="34" charset="0"/>
                      </a:endParaRPr>
                    </a:p>
                  </a:txBody>
                  <a:tcPr marL="90043" marR="90043" marT="48006" marB="4800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AC24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bg2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endParaRPr kumimoji="0" lang="en-GB" altLang="en-US" sz="54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AC24">
                        <a:alpha val="20000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rtl="0" eaLnBrk="0" fontAlgn="base" latinLnBrk="0" hangingPunct="0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5400" b="1" i="0" u="none" strike="noStrike" baseline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0.007</a:t>
                      </a:r>
                    </a:p>
                  </a:txBody>
                  <a:tcPr marL="90043" marR="90043" marT="48006" marB="4800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61348">
                <a:tc>
                  <a:txBody>
                    <a:bodyPr/>
                    <a:lstStyle/>
                    <a:p>
                      <a:pPr marL="0" marR="0" indent="0" algn="ctr" rtl="0" eaLnBrk="0" fontAlgn="base" latinLnBrk="0" hangingPunct="0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5400" b="0" i="0" u="none" strike="noStrike" kern="12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&gt;</a:t>
                      </a:r>
                      <a:r>
                        <a:rPr lang="en-US" sz="5400" b="0" i="0" u="none" strike="noStrike" kern="12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60 g/m</a:t>
                      </a:r>
                      <a:r>
                        <a:rPr lang="en-US" sz="5400" b="0" i="0" u="none" strike="noStrike" kern="120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fr-FR" sz="5400" b="0" i="0" u="none" strike="noStrike" baseline="300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Verdana" panose="020B0604030504040204" pitchFamily="34" charset="0"/>
                      </a:endParaRPr>
                    </a:p>
                  </a:txBody>
                  <a:tcPr marL="90043" marR="90043" marT="48006" marB="4800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rtl="0" eaLnBrk="0" fontAlgn="base" latinLnBrk="0" hangingPunct="0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5400" b="0" i="0" u="none" strike="noStrike" kern="12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-7.26</a:t>
                      </a:r>
                      <a:r>
                        <a:rPr kumimoji="0" lang="en-GB" altLang="en-US" sz="5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(-11.4, -3.12)</a:t>
                      </a:r>
                      <a:endParaRPr lang="fr-FR" sz="5400" b="0" i="0" u="none" strike="noStrike" baseline="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Verdana" panose="020B0604030504040204" pitchFamily="34" charset="0"/>
                      </a:endParaRPr>
                    </a:p>
                  </a:txBody>
                  <a:tcPr marL="90043" marR="90043" marT="48006" marB="4800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bg2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endParaRPr kumimoji="0" lang="en-GB" altLang="en-US" sz="5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indent="0" algn="ctr" rtl="0" eaLnBrk="0" fontAlgn="base" latinLnBrk="0" hangingPunct="0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fr-FR" sz="5400" b="0" i="0" u="none" strike="noStrike" baseline="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Verdana" panose="020B0604030504040204" pitchFamily="34" charset="0"/>
                      </a:endParaRPr>
                    </a:p>
                  </a:txBody>
                  <a:tcPr marL="90043" marR="90043" marT="48006" marB="4800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23" name="Chart 22">
            <a:extLst>
              <a:ext uri="{FF2B5EF4-FFF2-40B4-BE49-F238E27FC236}">
                <a16:creationId xmlns:a16="http://schemas.microsoft.com/office/drawing/2014/main" id="{A455F2EA-7CA1-46DA-B412-0F502B3C19F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4153580"/>
              </p:ext>
            </p:extLst>
          </p:nvPr>
        </p:nvGraphicFramePr>
        <p:xfrm>
          <a:off x="10875527" y="2217943"/>
          <a:ext cx="8346332" cy="108974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5207832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ECA57465-F752-4E83-80A9-A3AFB2221FBE}"/>
              </a:ext>
            </a:extLst>
          </p:cNvPr>
          <p:cNvSpPr/>
          <p:nvPr/>
        </p:nvSpPr>
        <p:spPr>
          <a:xfrm>
            <a:off x="-291830" y="3211970"/>
            <a:ext cx="24902809" cy="1512000"/>
          </a:xfrm>
          <a:prstGeom prst="rect">
            <a:avLst/>
          </a:prstGeom>
          <a:solidFill>
            <a:srgbClr val="82AC24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125339-969F-4B87-829F-13D9DCF242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Secondary </a:t>
            </a:r>
            <a:r>
              <a:rPr lang="en-US" dirty="0" err="1"/>
              <a:t>cMRI</a:t>
            </a:r>
            <a:r>
              <a:rPr lang="en-US" dirty="0"/>
              <a:t> Outcomes</a:t>
            </a:r>
            <a:endParaRPr lang="en-CA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D7E9334-96C6-4385-8C20-FC5B62C8E2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Data are presented as mean (95% CI) for the per-protocol population.</a:t>
            </a:r>
            <a:endParaRPr lang="en-US" baseline="30000" dirty="0"/>
          </a:p>
          <a:p>
            <a:r>
              <a:rPr lang="en-US" baseline="30000" dirty="0"/>
              <a:t>a</a:t>
            </a:r>
            <a:r>
              <a:rPr lang="en-US" dirty="0"/>
              <a:t>, indexed to body surface area.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C4B0FB44-7232-4E3B-AAF6-7966DEA725C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16300251"/>
              </p:ext>
            </p:extLst>
          </p:nvPr>
        </p:nvGraphicFramePr>
        <p:xfrm>
          <a:off x="225091" y="5028892"/>
          <a:ext cx="7907232" cy="73161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AAFC84F2-9CAC-4A39-B46E-99C9E7F7C9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7850275"/>
              </p:ext>
            </p:extLst>
          </p:nvPr>
        </p:nvGraphicFramePr>
        <p:xfrm>
          <a:off x="225091" y="3190730"/>
          <a:ext cx="6992831" cy="15544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54296">
                  <a:extLst>
                    <a:ext uri="{9D8B030D-6E8A-4147-A177-3AD203B41FA5}">
                      <a16:colId xmlns:a16="http://schemas.microsoft.com/office/drawing/2014/main" val="1218937188"/>
                    </a:ext>
                  </a:extLst>
                </a:gridCol>
                <a:gridCol w="1664078">
                  <a:extLst>
                    <a:ext uri="{9D8B030D-6E8A-4147-A177-3AD203B41FA5}">
                      <a16:colId xmlns:a16="http://schemas.microsoft.com/office/drawing/2014/main" val="1855168990"/>
                    </a:ext>
                  </a:extLst>
                </a:gridCol>
                <a:gridCol w="1456403">
                  <a:extLst>
                    <a:ext uri="{9D8B030D-6E8A-4147-A177-3AD203B41FA5}">
                      <a16:colId xmlns:a16="http://schemas.microsoft.com/office/drawing/2014/main" val="3245857501"/>
                    </a:ext>
                  </a:extLst>
                </a:gridCol>
                <a:gridCol w="1218054">
                  <a:extLst>
                    <a:ext uri="{9D8B030D-6E8A-4147-A177-3AD203B41FA5}">
                      <a16:colId xmlns:a16="http://schemas.microsoft.com/office/drawing/2014/main" val="182162444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CA" sz="3200" dirty="0">
                          <a:latin typeface="Century Gothic" panose="020B0502020202020204" pitchFamily="34" charset="0"/>
                        </a:rPr>
                        <a:t>Baseline </a:t>
                      </a:r>
                      <a:r>
                        <a:rPr lang="en-CA" sz="3200" dirty="0" err="1">
                          <a:latin typeface="Century Gothic" panose="020B0502020202020204" pitchFamily="34" charset="0"/>
                        </a:rPr>
                        <a:t>LVESVI</a:t>
                      </a:r>
                      <a:r>
                        <a:rPr lang="en-CA" sz="3200" baseline="30000" dirty="0" err="1">
                          <a:latin typeface="Century Gothic" panose="020B0502020202020204" pitchFamily="34" charset="0"/>
                        </a:rPr>
                        <a:t>a</a:t>
                      </a:r>
                      <a:endParaRPr lang="en-CA" sz="3200" baseline="30000" dirty="0">
                        <a:latin typeface="Century Gothic" panose="020B0502020202020204" pitchFamily="34" charset="0"/>
                      </a:endParaRPr>
                    </a:p>
                    <a:p>
                      <a:pPr algn="l"/>
                      <a:r>
                        <a:rPr lang="en-CA" sz="3200" dirty="0">
                          <a:latin typeface="Century Gothic" panose="020B0502020202020204" pitchFamily="34" charset="0"/>
                        </a:rPr>
                        <a:t>(mL/m</a:t>
                      </a:r>
                      <a:r>
                        <a:rPr lang="en-CA" sz="3200" baseline="30000" dirty="0">
                          <a:latin typeface="Century Gothic" panose="020B0502020202020204" pitchFamily="34" charset="0"/>
                        </a:rPr>
                        <a:t>2</a:t>
                      </a:r>
                      <a:r>
                        <a:rPr lang="en-CA" sz="3200" dirty="0">
                          <a:latin typeface="Century Gothic" panose="020B0502020202020204" pitchFamily="34" charset="0"/>
                        </a:rPr>
                        <a:t>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3200" dirty="0">
                          <a:latin typeface="Century Gothic" panose="020B0502020202020204" pitchFamily="34" charset="0"/>
                        </a:rPr>
                        <a:t>32.3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CA" sz="32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3200" dirty="0">
                          <a:latin typeface="Century Gothic" panose="020B0502020202020204" pitchFamily="34" charset="0"/>
                        </a:rPr>
                        <a:t>27.3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35383798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B41A1218-93B9-4347-BE20-741C66F9B0FB}"/>
              </a:ext>
            </a:extLst>
          </p:cNvPr>
          <p:cNvSpPr txBox="1"/>
          <p:nvPr/>
        </p:nvSpPr>
        <p:spPr>
          <a:xfrm>
            <a:off x="4205531" y="2380508"/>
            <a:ext cx="2214069" cy="76944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defTabSz="1828800" hangingPunct="1"/>
            <a:r>
              <a:rPr lang="en-CA" sz="4400" b="1" kern="1200" dirty="0" err="1">
                <a:solidFill>
                  <a:srgbClr val="BC0C20"/>
                </a:solidFill>
                <a:latin typeface="Century Gothic" panose="020B0502020202020204" pitchFamily="34" charset="0"/>
              </a:rPr>
              <a:t>LVESVI</a:t>
            </a:r>
            <a:r>
              <a:rPr lang="en-CA" sz="4400" b="1" kern="1200" baseline="30000" dirty="0" err="1">
                <a:solidFill>
                  <a:srgbClr val="BC0C20"/>
                </a:solidFill>
                <a:latin typeface="Century Gothic" panose="020B0502020202020204" pitchFamily="34" charset="0"/>
              </a:rPr>
              <a:t>a</a:t>
            </a:r>
            <a:endParaRPr lang="en-CA" sz="4400" b="1" kern="1200" baseline="30000" dirty="0">
              <a:solidFill>
                <a:srgbClr val="BC0C20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16" name="Chart 15">
            <a:extLst>
              <a:ext uri="{FF2B5EF4-FFF2-40B4-BE49-F238E27FC236}">
                <a16:creationId xmlns:a16="http://schemas.microsoft.com/office/drawing/2014/main" id="{A371A125-F3F5-4C18-8C6D-C440C966A39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11146995"/>
              </p:ext>
            </p:extLst>
          </p:nvPr>
        </p:nvGraphicFramePr>
        <p:xfrm>
          <a:off x="8336870" y="5025652"/>
          <a:ext cx="7907232" cy="73161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FAB581AB-A6D6-4F23-BDAF-2A692450C1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6354988"/>
              </p:ext>
            </p:extLst>
          </p:nvPr>
        </p:nvGraphicFramePr>
        <p:xfrm>
          <a:off x="8336870" y="3190730"/>
          <a:ext cx="6992831" cy="15544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54296">
                  <a:extLst>
                    <a:ext uri="{9D8B030D-6E8A-4147-A177-3AD203B41FA5}">
                      <a16:colId xmlns:a16="http://schemas.microsoft.com/office/drawing/2014/main" val="1218937188"/>
                    </a:ext>
                  </a:extLst>
                </a:gridCol>
                <a:gridCol w="1664078">
                  <a:extLst>
                    <a:ext uri="{9D8B030D-6E8A-4147-A177-3AD203B41FA5}">
                      <a16:colId xmlns:a16="http://schemas.microsoft.com/office/drawing/2014/main" val="1855168990"/>
                    </a:ext>
                  </a:extLst>
                </a:gridCol>
                <a:gridCol w="1456403">
                  <a:extLst>
                    <a:ext uri="{9D8B030D-6E8A-4147-A177-3AD203B41FA5}">
                      <a16:colId xmlns:a16="http://schemas.microsoft.com/office/drawing/2014/main" val="3245857501"/>
                    </a:ext>
                  </a:extLst>
                </a:gridCol>
                <a:gridCol w="1218054">
                  <a:extLst>
                    <a:ext uri="{9D8B030D-6E8A-4147-A177-3AD203B41FA5}">
                      <a16:colId xmlns:a16="http://schemas.microsoft.com/office/drawing/2014/main" val="182162444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CA" sz="3200" dirty="0">
                          <a:latin typeface="Century Gothic" panose="020B0502020202020204" pitchFamily="34" charset="0"/>
                        </a:rPr>
                        <a:t>Baseline </a:t>
                      </a:r>
                      <a:r>
                        <a:rPr lang="en-CA" sz="3200" dirty="0" err="1">
                          <a:latin typeface="Century Gothic" panose="020B0502020202020204" pitchFamily="34" charset="0"/>
                        </a:rPr>
                        <a:t>LVEDVI</a:t>
                      </a:r>
                      <a:r>
                        <a:rPr lang="en-CA" sz="3200" baseline="30000" dirty="0" err="1">
                          <a:latin typeface="Century Gothic" panose="020B0502020202020204" pitchFamily="34" charset="0"/>
                        </a:rPr>
                        <a:t>a</a:t>
                      </a:r>
                      <a:endParaRPr lang="en-CA" sz="3200" baseline="30000" dirty="0">
                        <a:latin typeface="Century Gothic" panose="020B0502020202020204" pitchFamily="34" charset="0"/>
                      </a:endParaRPr>
                    </a:p>
                    <a:p>
                      <a:pPr algn="l"/>
                      <a:r>
                        <a:rPr lang="en-CA" sz="3200" dirty="0">
                          <a:latin typeface="Century Gothic" panose="020B0502020202020204" pitchFamily="34" charset="0"/>
                        </a:rPr>
                        <a:t>(mL/m</a:t>
                      </a:r>
                      <a:r>
                        <a:rPr lang="en-CA" sz="3200" baseline="30000" dirty="0">
                          <a:latin typeface="Century Gothic" panose="020B0502020202020204" pitchFamily="34" charset="0"/>
                        </a:rPr>
                        <a:t>2</a:t>
                      </a:r>
                      <a:r>
                        <a:rPr lang="en-CA" sz="3200" dirty="0">
                          <a:latin typeface="Century Gothic" panose="020B0502020202020204" pitchFamily="34" charset="0"/>
                        </a:rPr>
                        <a:t>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3200" dirty="0">
                          <a:latin typeface="Century Gothic" panose="020B0502020202020204" pitchFamily="34" charset="0"/>
                        </a:rPr>
                        <a:t>71.4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CA" sz="32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3200" dirty="0">
                          <a:latin typeface="Century Gothic" panose="020B0502020202020204" pitchFamily="34" charset="0"/>
                        </a:rPr>
                        <a:t>63.3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35383798"/>
                  </a:ext>
                </a:extLst>
              </a:tr>
            </a:tbl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A53016E2-1899-40F2-A363-1EDD4E8892BB}"/>
              </a:ext>
            </a:extLst>
          </p:cNvPr>
          <p:cNvSpPr txBox="1"/>
          <p:nvPr/>
        </p:nvSpPr>
        <p:spPr>
          <a:xfrm>
            <a:off x="12266816" y="2377268"/>
            <a:ext cx="2315057" cy="76944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defTabSz="1828800" hangingPunct="1"/>
            <a:r>
              <a:rPr lang="en-CA" sz="4400" b="1" kern="1200" dirty="0" err="1">
                <a:solidFill>
                  <a:srgbClr val="BC0C20"/>
                </a:solidFill>
                <a:latin typeface="Century Gothic" panose="020B0502020202020204" pitchFamily="34" charset="0"/>
              </a:rPr>
              <a:t>LVEDVI</a:t>
            </a:r>
            <a:r>
              <a:rPr lang="en-CA" sz="4400" b="1" kern="1200" baseline="30000" dirty="0" err="1">
                <a:solidFill>
                  <a:srgbClr val="BC0C20"/>
                </a:solidFill>
                <a:latin typeface="Century Gothic" panose="020B0502020202020204" pitchFamily="34" charset="0"/>
              </a:rPr>
              <a:t>a</a:t>
            </a:r>
            <a:endParaRPr lang="en-CA" sz="4400" b="1" kern="1200" baseline="30000" dirty="0">
              <a:solidFill>
                <a:srgbClr val="BC0C20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20" name="Chart 19">
            <a:extLst>
              <a:ext uri="{FF2B5EF4-FFF2-40B4-BE49-F238E27FC236}">
                <a16:creationId xmlns:a16="http://schemas.microsoft.com/office/drawing/2014/main" id="{8CCB3F96-C344-4A52-A8D1-642BFE84F91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76439141"/>
              </p:ext>
            </p:extLst>
          </p:nvPr>
        </p:nvGraphicFramePr>
        <p:xfrm>
          <a:off x="16366507" y="5022412"/>
          <a:ext cx="7907232" cy="73161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id="{29E3B2FA-4317-4748-98DB-5DDD96DA54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677382"/>
              </p:ext>
            </p:extLst>
          </p:nvPr>
        </p:nvGraphicFramePr>
        <p:xfrm>
          <a:off x="16366507" y="3190730"/>
          <a:ext cx="6992831" cy="15544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54296">
                  <a:extLst>
                    <a:ext uri="{9D8B030D-6E8A-4147-A177-3AD203B41FA5}">
                      <a16:colId xmlns:a16="http://schemas.microsoft.com/office/drawing/2014/main" val="1218937188"/>
                    </a:ext>
                  </a:extLst>
                </a:gridCol>
                <a:gridCol w="1664078">
                  <a:extLst>
                    <a:ext uri="{9D8B030D-6E8A-4147-A177-3AD203B41FA5}">
                      <a16:colId xmlns:a16="http://schemas.microsoft.com/office/drawing/2014/main" val="1855168990"/>
                    </a:ext>
                  </a:extLst>
                </a:gridCol>
                <a:gridCol w="1456403">
                  <a:extLst>
                    <a:ext uri="{9D8B030D-6E8A-4147-A177-3AD203B41FA5}">
                      <a16:colId xmlns:a16="http://schemas.microsoft.com/office/drawing/2014/main" val="3245857501"/>
                    </a:ext>
                  </a:extLst>
                </a:gridCol>
                <a:gridCol w="1218054">
                  <a:extLst>
                    <a:ext uri="{9D8B030D-6E8A-4147-A177-3AD203B41FA5}">
                      <a16:colId xmlns:a16="http://schemas.microsoft.com/office/drawing/2014/main" val="182162444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CA" sz="3200" dirty="0">
                          <a:latin typeface="Century Gothic" panose="020B0502020202020204" pitchFamily="34" charset="0"/>
                        </a:rPr>
                        <a:t>Baseline LVEF</a:t>
                      </a:r>
                      <a:endParaRPr lang="en-CA" sz="3200" baseline="30000" dirty="0">
                        <a:latin typeface="Century Gothic" panose="020B0502020202020204" pitchFamily="34" charset="0"/>
                      </a:endParaRPr>
                    </a:p>
                    <a:p>
                      <a:pPr algn="l"/>
                      <a:r>
                        <a:rPr lang="en-CA" sz="3200" dirty="0">
                          <a:latin typeface="Century Gothic" panose="020B0502020202020204" pitchFamily="34" charset="0"/>
                        </a:rPr>
                        <a:t>(%)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3200" dirty="0">
                          <a:latin typeface="Century Gothic" panose="020B0502020202020204" pitchFamily="34" charset="0"/>
                        </a:rPr>
                        <a:t>55.5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CA" sz="32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3200" dirty="0">
                          <a:latin typeface="Century Gothic" panose="020B0502020202020204" pitchFamily="34" charset="0"/>
                        </a:rPr>
                        <a:t>58.0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35383798"/>
                  </a:ext>
                </a:extLst>
              </a:tr>
            </a:tbl>
          </a:graphicData>
        </a:graphic>
      </p:graphicFrame>
      <p:sp>
        <p:nvSpPr>
          <p:cNvPr id="23" name="TextBox 22">
            <a:extLst>
              <a:ext uri="{FF2B5EF4-FFF2-40B4-BE49-F238E27FC236}">
                <a16:creationId xmlns:a16="http://schemas.microsoft.com/office/drawing/2014/main" id="{EA918EB9-74DE-4601-BA4F-8F6D77735A99}"/>
              </a:ext>
            </a:extLst>
          </p:cNvPr>
          <p:cNvSpPr txBox="1"/>
          <p:nvPr/>
        </p:nvSpPr>
        <p:spPr>
          <a:xfrm>
            <a:off x="20758118" y="2374028"/>
            <a:ext cx="1391727" cy="76944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defTabSz="1828800" hangingPunct="1"/>
            <a:r>
              <a:rPr lang="en-CA" sz="4400" b="1" kern="1200" dirty="0">
                <a:solidFill>
                  <a:srgbClr val="BC0C20"/>
                </a:solidFill>
                <a:latin typeface="Century Gothic" panose="020B0502020202020204" pitchFamily="34" charset="0"/>
              </a:rPr>
              <a:t>LVEF</a:t>
            </a:r>
            <a:endParaRPr lang="en-CA" sz="4400" b="1" kern="1200" baseline="30000" dirty="0">
              <a:solidFill>
                <a:srgbClr val="BC0C20"/>
              </a:solidFill>
              <a:latin typeface="Century Gothic" panose="020B0502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9E24ED8-89ED-4B57-B207-51458F3296D7}"/>
              </a:ext>
            </a:extLst>
          </p:cNvPr>
          <p:cNvSpPr txBox="1"/>
          <p:nvPr/>
        </p:nvSpPr>
        <p:spPr>
          <a:xfrm>
            <a:off x="3669397" y="7040935"/>
            <a:ext cx="13901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4800" b="1" dirty="0">
                <a:latin typeface="Century Gothic" panose="020B0502020202020204" pitchFamily="34" charset="0"/>
              </a:rPr>
              <a:t>0.04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CDFC726-97C1-4E36-A49E-12DF19717400}"/>
              </a:ext>
            </a:extLst>
          </p:cNvPr>
          <p:cNvSpPr txBox="1"/>
          <p:nvPr/>
        </p:nvSpPr>
        <p:spPr>
          <a:xfrm>
            <a:off x="6547495" y="8943951"/>
            <a:ext cx="13035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4800" b="1" dirty="0">
                <a:solidFill>
                  <a:srgbClr val="BC0C20"/>
                </a:solidFill>
                <a:latin typeface="Century Gothic" panose="020B0502020202020204" pitchFamily="34" charset="0"/>
              </a:rPr>
              <a:t>-1.0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B088E6E-1634-454A-8707-CFFBF45B0C56}"/>
              </a:ext>
            </a:extLst>
          </p:cNvPr>
          <p:cNvSpPr txBox="1"/>
          <p:nvPr/>
        </p:nvSpPr>
        <p:spPr>
          <a:xfrm>
            <a:off x="11772125" y="7512744"/>
            <a:ext cx="13035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4800" b="1" dirty="0">
                <a:latin typeface="Century Gothic" panose="020B0502020202020204" pitchFamily="34" charset="0"/>
              </a:rPr>
              <a:t>-2.1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64B975B-4C10-45E3-B024-E6398900B905}"/>
              </a:ext>
            </a:extLst>
          </p:cNvPr>
          <p:cNvSpPr txBox="1"/>
          <p:nvPr/>
        </p:nvSpPr>
        <p:spPr>
          <a:xfrm>
            <a:off x="14645857" y="7141747"/>
            <a:ext cx="13035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4800" b="1" dirty="0">
                <a:solidFill>
                  <a:srgbClr val="BC0C20"/>
                </a:solidFill>
                <a:latin typeface="Century Gothic" panose="020B0502020202020204" pitchFamily="34" charset="0"/>
              </a:rPr>
              <a:t>-1.6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24CBE5D-4094-4E25-9B48-DD92AACFDC55}"/>
              </a:ext>
            </a:extLst>
          </p:cNvPr>
          <p:cNvSpPr txBox="1"/>
          <p:nvPr/>
        </p:nvSpPr>
        <p:spPr>
          <a:xfrm>
            <a:off x="19811208" y="8045823"/>
            <a:ext cx="16482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4800" b="1" dirty="0">
                <a:latin typeface="Century Gothic" panose="020B0502020202020204" pitchFamily="34" charset="0"/>
              </a:rPr>
              <a:t>-0.01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2574279-7643-4018-BAA5-4ADCC2D94CE3}"/>
              </a:ext>
            </a:extLst>
          </p:cNvPr>
          <p:cNvSpPr txBox="1"/>
          <p:nvPr/>
        </p:nvSpPr>
        <p:spPr>
          <a:xfrm>
            <a:off x="22686645" y="6339336"/>
            <a:ext cx="10454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4800" b="1" dirty="0">
                <a:solidFill>
                  <a:srgbClr val="BC0C20"/>
                </a:solidFill>
                <a:latin typeface="Century Gothic" panose="020B0502020202020204" pitchFamily="34" charset="0"/>
              </a:rPr>
              <a:t>2.2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38C24C1-1BEB-4B82-B777-F9F64078D601}"/>
              </a:ext>
            </a:extLst>
          </p:cNvPr>
          <p:cNvSpPr txBox="1"/>
          <p:nvPr/>
        </p:nvSpPr>
        <p:spPr>
          <a:xfrm>
            <a:off x="1968012" y="3211434"/>
            <a:ext cx="6120000" cy="2281476"/>
          </a:xfrm>
          <a:prstGeom prst="roundRect">
            <a:avLst/>
          </a:prstGeom>
          <a:solidFill>
            <a:srgbClr val="006600"/>
          </a:solidFill>
        </p:spPr>
        <p:txBody>
          <a:bodyPr wrap="square" rtlCol="0" anchor="ctr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Adjusted difference (95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r>
              <a:rPr lang="en-US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CI)</a:t>
            </a:r>
          </a:p>
          <a:p>
            <a:r>
              <a:rPr lang="en-US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between groups</a:t>
            </a:r>
          </a:p>
          <a:p>
            <a:r>
              <a:rPr lang="en-US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-1.20 (-3.77, 1.37)</a:t>
            </a:r>
          </a:p>
          <a:p>
            <a:r>
              <a:rPr lang="en-US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P = 0.36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109ECF0-E019-468E-ACE6-DA25DE0EE277}"/>
              </a:ext>
            </a:extLst>
          </p:cNvPr>
          <p:cNvSpPr txBox="1"/>
          <p:nvPr/>
        </p:nvSpPr>
        <p:spPr>
          <a:xfrm>
            <a:off x="10254886" y="3208194"/>
            <a:ext cx="6120000" cy="2281476"/>
          </a:xfrm>
          <a:prstGeom prst="roundRect">
            <a:avLst/>
          </a:prstGeom>
          <a:solidFill>
            <a:srgbClr val="006600"/>
          </a:solidFill>
        </p:spPr>
        <p:txBody>
          <a:bodyPr wrap="square" rtlCol="0" anchor="ctr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Adjusted difference (95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r>
              <a:rPr lang="en-US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CI)</a:t>
            </a:r>
          </a:p>
          <a:p>
            <a:r>
              <a:rPr lang="en-US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between groups</a:t>
            </a:r>
          </a:p>
          <a:p>
            <a:r>
              <a:rPr lang="en-US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-1.16 (-4.99, 2.66)</a:t>
            </a:r>
          </a:p>
          <a:p>
            <a:r>
              <a:rPr lang="en-US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P = 0.55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32E33D7-9E45-4040-B040-5F25AA8E312C}"/>
              </a:ext>
            </a:extLst>
          </p:cNvPr>
          <p:cNvSpPr txBox="1"/>
          <p:nvPr/>
        </p:nvSpPr>
        <p:spPr>
          <a:xfrm>
            <a:off x="18109428" y="3136851"/>
            <a:ext cx="6120000" cy="2417683"/>
          </a:xfrm>
          <a:prstGeom prst="roundRect">
            <a:avLst/>
          </a:prstGeom>
          <a:solidFill>
            <a:srgbClr val="0070C0"/>
          </a:solidFill>
        </p:spPr>
        <p:txBody>
          <a:bodyPr wrap="square" rtlCol="0" anchor="ctr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Adjusted difference (95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r>
              <a:rPr lang="en-US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CI)</a:t>
            </a:r>
          </a:p>
          <a:p>
            <a:r>
              <a:rPr lang="en-US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between groups</a:t>
            </a:r>
          </a:p>
          <a:p>
            <a:r>
              <a:rPr lang="en-US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2.21 (-0.23, 4.66)</a:t>
            </a:r>
          </a:p>
          <a:p>
            <a:r>
              <a:rPr lang="en-US" sz="4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P = 0.07</a:t>
            </a:r>
          </a:p>
        </p:txBody>
      </p:sp>
    </p:spTree>
    <p:extLst>
      <p:ext uri="{BB962C8B-B14F-4D97-AF65-F5344CB8AC3E}">
        <p14:creationId xmlns:p14="http://schemas.microsoft.com/office/powerpoint/2010/main" val="3257012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7" grpId="0" animBg="1"/>
      <p:bldP spid="2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C44FD58E-E4B7-4E55-8023-E02B0E2A8487}"/>
              </a:ext>
            </a:extLst>
          </p:cNvPr>
          <p:cNvSpPr/>
          <p:nvPr/>
        </p:nvSpPr>
        <p:spPr>
          <a:xfrm>
            <a:off x="-291830" y="3149820"/>
            <a:ext cx="24902809" cy="1764000"/>
          </a:xfrm>
          <a:prstGeom prst="rect">
            <a:avLst/>
          </a:prstGeom>
          <a:solidFill>
            <a:srgbClr val="82AC24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200CFC-A050-436B-B7C9-AAA58DA146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7200" dirty="0"/>
              <a:t>NT-</a:t>
            </a:r>
            <a:r>
              <a:rPr lang="en-US" sz="7200" dirty="0" err="1"/>
              <a:t>proBNP</a:t>
            </a:r>
            <a:r>
              <a:rPr lang="en-US" sz="7200" dirty="0"/>
              <a:t>, Troponin I and Soluble ST2 Levels were Unaffected by Empagliflozin Therapy</a:t>
            </a:r>
            <a:endParaRPr lang="en-CA" sz="720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85931E-62BD-4C23-AFD5-D32345C8F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/>
              <a:t>Data are presented as mean (SD)</a:t>
            </a:r>
          </a:p>
          <a:p>
            <a:r>
              <a:rPr lang="en-CA" dirty="0"/>
              <a:t>for the intention-to-treat population.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94C6C405-AD16-4CE1-83C1-806E9FA967DD}"/>
              </a:ext>
            </a:extLst>
          </p:cNvPr>
          <p:cNvSpPr txBox="1"/>
          <p:nvPr/>
        </p:nvSpPr>
        <p:spPr>
          <a:xfrm>
            <a:off x="10768627" y="2343815"/>
            <a:ext cx="3305713" cy="89255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defTabSz="1828800" hangingPunct="1"/>
            <a:r>
              <a:rPr lang="en-CA" sz="5200" b="1" kern="1200" dirty="0">
                <a:solidFill>
                  <a:srgbClr val="BC0C20"/>
                </a:solidFill>
                <a:latin typeface="Century Gothic" panose="020B0502020202020204" pitchFamily="34" charset="0"/>
              </a:rPr>
              <a:t>Troponin I</a:t>
            </a:r>
            <a:endParaRPr lang="en-CA" sz="5200" b="1" kern="1200" baseline="30000" dirty="0">
              <a:solidFill>
                <a:srgbClr val="BC0C20"/>
              </a:solidFill>
              <a:latin typeface="Century Gothic" panose="020B050202020202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6D3F0ADA-5CAD-4B03-B4C3-E52585DE28B1}"/>
              </a:ext>
            </a:extLst>
          </p:cNvPr>
          <p:cNvSpPr txBox="1"/>
          <p:nvPr/>
        </p:nvSpPr>
        <p:spPr>
          <a:xfrm>
            <a:off x="2484747" y="2343815"/>
            <a:ext cx="3573415" cy="89255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defTabSz="1828800" hangingPunct="1"/>
            <a:r>
              <a:rPr lang="en-CA" sz="5200" b="1" kern="1200" dirty="0">
                <a:solidFill>
                  <a:srgbClr val="BC0C20"/>
                </a:solidFill>
                <a:latin typeface="Century Gothic" panose="020B0502020202020204" pitchFamily="34" charset="0"/>
              </a:rPr>
              <a:t>NT-</a:t>
            </a:r>
            <a:r>
              <a:rPr lang="en-CA" sz="5200" b="1" kern="1200" dirty="0" err="1">
                <a:solidFill>
                  <a:srgbClr val="BC0C20"/>
                </a:solidFill>
                <a:latin typeface="Century Gothic" panose="020B0502020202020204" pitchFamily="34" charset="0"/>
              </a:rPr>
              <a:t>proBNP</a:t>
            </a:r>
            <a:endParaRPr lang="en-CA" sz="5200" b="1" kern="1200" baseline="30000" dirty="0">
              <a:solidFill>
                <a:srgbClr val="BC0C2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12A1BD6-7242-4DFD-8174-901838AED57F}"/>
              </a:ext>
            </a:extLst>
          </p:cNvPr>
          <p:cNvGrpSpPr/>
          <p:nvPr/>
        </p:nvGrpSpPr>
        <p:grpSpPr>
          <a:xfrm>
            <a:off x="2750158" y="12772972"/>
            <a:ext cx="7790049" cy="769441"/>
            <a:chOff x="3989770" y="12733825"/>
            <a:chExt cx="7790049" cy="769441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9936FD41-54BC-4C76-B030-AD74CE5E4844}"/>
                </a:ext>
              </a:extLst>
            </p:cNvPr>
            <p:cNvSpPr txBox="1"/>
            <p:nvPr/>
          </p:nvSpPr>
          <p:spPr>
            <a:xfrm>
              <a:off x="3989770" y="12733825"/>
              <a:ext cx="3041217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CA" sz="4400" dirty="0">
                  <a:latin typeface="Century Gothic" panose="020B0502020202020204" pitchFamily="34" charset="0"/>
                  <a:ea typeface="Verdana" panose="020B0604030504040204" pitchFamily="34" charset="0"/>
                </a:rPr>
                <a:t>● </a:t>
              </a:r>
              <a:r>
                <a:rPr lang="en-CA" sz="4400" dirty="0">
                  <a:latin typeface="Century Gothic" panose="020B0502020202020204" pitchFamily="34" charset="0"/>
                </a:rPr>
                <a:t>Placebo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8F837254-B943-4C05-B308-D87B0A1811EB}"/>
                </a:ext>
              </a:extLst>
            </p:cNvPr>
            <p:cNvSpPr txBox="1"/>
            <p:nvPr/>
          </p:nvSpPr>
          <p:spPr>
            <a:xfrm>
              <a:off x="7493068" y="12733825"/>
              <a:ext cx="4286751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CA" sz="4400" dirty="0">
                  <a:solidFill>
                    <a:srgbClr val="BC0C20"/>
                  </a:solidFill>
                  <a:latin typeface="Century Gothic" panose="020B0502020202020204" pitchFamily="34" charset="0"/>
                  <a:ea typeface="Verdana" panose="020B0604030504040204" pitchFamily="34" charset="0"/>
                </a:rPr>
                <a:t>● </a:t>
              </a:r>
              <a:r>
                <a:rPr lang="en-CA" sz="4400" dirty="0">
                  <a:solidFill>
                    <a:srgbClr val="BC0C20"/>
                  </a:solidFill>
                  <a:latin typeface="Century Gothic" panose="020B0502020202020204" pitchFamily="34" charset="0"/>
                </a:rPr>
                <a:t>Empagliflozin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18C1B4A-66DE-4CA1-84F4-7778C3A942FB}"/>
              </a:ext>
            </a:extLst>
          </p:cNvPr>
          <p:cNvGrpSpPr/>
          <p:nvPr/>
        </p:nvGrpSpPr>
        <p:grpSpPr>
          <a:xfrm>
            <a:off x="17945" y="5255286"/>
            <a:ext cx="7973810" cy="7070939"/>
            <a:chOff x="283089" y="5026686"/>
            <a:chExt cx="11870637" cy="7070939"/>
          </a:xfrm>
        </p:grpSpPr>
        <p:graphicFrame>
          <p:nvGraphicFramePr>
            <p:cNvPr id="6" name="Object 5">
              <a:extLst>
                <a:ext uri="{FF2B5EF4-FFF2-40B4-BE49-F238E27FC236}">
                  <a16:creationId xmlns:a16="http://schemas.microsoft.com/office/drawing/2014/main" id="{A95CC320-06D9-4F8A-8F97-75E4019B467A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505140342"/>
                </p:ext>
              </p:extLst>
            </p:nvPr>
          </p:nvGraphicFramePr>
          <p:xfrm>
            <a:off x="3124200" y="5316148"/>
            <a:ext cx="8609013" cy="592317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626" r:id="rId3" imgW="8609400" imgH="7682400" progId="">
                    <p:embed/>
                  </p:oleObj>
                </mc:Choice>
                <mc:Fallback>
                  <p:oleObj r:id="rId3" imgW="8609400" imgH="7682400" progId="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3124200" y="5316148"/>
                          <a:ext cx="8609013" cy="592317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4AFE5160-B152-4A21-8D4D-356872DE6F18}"/>
                </a:ext>
              </a:extLst>
            </p:cNvPr>
            <p:cNvGrpSpPr/>
            <p:nvPr/>
          </p:nvGrpSpPr>
          <p:grpSpPr>
            <a:xfrm>
              <a:off x="2814481" y="11451294"/>
              <a:ext cx="9228201" cy="646331"/>
              <a:chOff x="2814481" y="11120559"/>
              <a:chExt cx="9228201" cy="646331"/>
            </a:xfrm>
          </p:grpSpPr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D79AC5D9-C810-44D1-A227-D50D1B4EDDEA}"/>
                  </a:ext>
                </a:extLst>
              </p:cNvPr>
              <p:cNvSpPr txBox="1"/>
              <p:nvPr/>
            </p:nvSpPr>
            <p:spPr>
              <a:xfrm>
                <a:off x="2814481" y="11120559"/>
                <a:ext cx="2995403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CA" sz="3600" dirty="0">
                    <a:latin typeface="Century Gothic" panose="020B0502020202020204" pitchFamily="34" charset="0"/>
                  </a:rPr>
                  <a:t>Baseline</a:t>
                </a:r>
              </a:p>
            </p:txBody>
          </p: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A56783E1-8E9D-4428-8846-4AB4901BE101}"/>
                  </a:ext>
                </a:extLst>
              </p:cNvPr>
              <p:cNvSpPr txBox="1"/>
              <p:nvPr/>
            </p:nvSpPr>
            <p:spPr>
              <a:xfrm>
                <a:off x="5940490" y="11120559"/>
                <a:ext cx="300494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CA" sz="3600" dirty="0">
                    <a:latin typeface="Century Gothic" panose="020B0502020202020204" pitchFamily="34" charset="0"/>
                  </a:rPr>
                  <a:t>Month 1</a:t>
                </a:r>
              </a:p>
            </p:txBody>
          </p:sp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0D91F075-265C-4F73-B86A-AB6A5D8D5264}"/>
                  </a:ext>
                </a:extLst>
              </p:cNvPr>
              <p:cNvSpPr txBox="1"/>
              <p:nvPr/>
            </p:nvSpPr>
            <p:spPr>
              <a:xfrm>
                <a:off x="9037733" y="11120559"/>
                <a:ext cx="300494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CA" sz="3600" dirty="0">
                    <a:latin typeface="Century Gothic" panose="020B0502020202020204" pitchFamily="34" charset="0"/>
                  </a:rPr>
                  <a:t>Month 6</a:t>
                </a:r>
              </a:p>
            </p:txBody>
          </p:sp>
        </p:grpSp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6C086016-8FFD-4603-88B1-44D5B01B9047}"/>
                </a:ext>
              </a:extLst>
            </p:cNvPr>
            <p:cNvGrpSpPr/>
            <p:nvPr/>
          </p:nvGrpSpPr>
          <p:grpSpPr>
            <a:xfrm>
              <a:off x="283089" y="5026686"/>
              <a:ext cx="2392109" cy="6255941"/>
              <a:chOff x="419274" y="3148334"/>
              <a:chExt cx="2392109" cy="8113491"/>
            </a:xfrm>
          </p:grpSpPr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F3855D8F-1568-4E66-A191-24512DDF5AAD}"/>
                  </a:ext>
                </a:extLst>
              </p:cNvPr>
              <p:cNvSpPr txBox="1"/>
              <p:nvPr/>
            </p:nvSpPr>
            <p:spPr>
              <a:xfrm rot="16200000">
                <a:off x="-2249404" y="6741970"/>
                <a:ext cx="6391187" cy="1053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CA" sz="4000" dirty="0">
                    <a:latin typeface="Century Gothic" panose="020B0502020202020204" pitchFamily="34" charset="0"/>
                  </a:rPr>
                  <a:t>NT-</a:t>
                </a:r>
                <a:r>
                  <a:rPr lang="en-CA" sz="4000" dirty="0" err="1">
                    <a:latin typeface="Century Gothic" panose="020B0502020202020204" pitchFamily="34" charset="0"/>
                  </a:rPr>
                  <a:t>proBNP</a:t>
                </a:r>
                <a:r>
                  <a:rPr lang="en-CA" sz="4000" dirty="0">
                    <a:latin typeface="Century Gothic" panose="020B0502020202020204" pitchFamily="34" charset="0"/>
                  </a:rPr>
                  <a:t> (</a:t>
                </a:r>
                <a:r>
                  <a:rPr lang="en-CA" sz="4000" dirty="0" err="1">
                    <a:latin typeface="Century Gothic" panose="020B0502020202020204" pitchFamily="34" charset="0"/>
                  </a:rPr>
                  <a:t>pg</a:t>
                </a:r>
                <a:r>
                  <a:rPr lang="en-CA" sz="4000" dirty="0">
                    <a:latin typeface="Century Gothic" panose="020B0502020202020204" pitchFamily="34" charset="0"/>
                  </a:rPr>
                  <a:t>/mL)</a:t>
                </a:r>
              </a:p>
            </p:txBody>
          </p:sp>
          <p:grpSp>
            <p:nvGrpSpPr>
              <p:cNvPr id="84" name="Group 83">
                <a:extLst>
                  <a:ext uri="{FF2B5EF4-FFF2-40B4-BE49-F238E27FC236}">
                    <a16:creationId xmlns:a16="http://schemas.microsoft.com/office/drawing/2014/main" id="{E0CC2B8E-EE9A-4537-8377-FCFCA85F719C}"/>
                  </a:ext>
                </a:extLst>
              </p:cNvPr>
              <p:cNvGrpSpPr/>
              <p:nvPr/>
            </p:nvGrpSpPr>
            <p:grpSpPr>
              <a:xfrm>
                <a:off x="1424885" y="3148334"/>
                <a:ext cx="1386498" cy="8113491"/>
                <a:chOff x="1424885" y="3148334"/>
                <a:chExt cx="1386498" cy="8113491"/>
              </a:xfrm>
            </p:grpSpPr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A415E5EA-BC03-4C74-BCE0-FF936E733893}"/>
                    </a:ext>
                  </a:extLst>
                </p:cNvPr>
                <p:cNvSpPr txBox="1"/>
                <p:nvPr/>
              </p:nvSpPr>
              <p:spPr>
                <a:xfrm>
                  <a:off x="2268762" y="10583247"/>
                  <a:ext cx="542621" cy="67857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:r>
                    <a:rPr lang="en-CA" sz="2800" dirty="0">
                      <a:latin typeface="Century Gothic" panose="020B0502020202020204" pitchFamily="34" charset="0"/>
                    </a:rPr>
                    <a:t>0</a:t>
                  </a:r>
                </a:p>
              </p:txBody>
            </p:sp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A8C5E86D-D0B1-4F5F-A89B-B951D2D344D1}"/>
                    </a:ext>
                  </a:extLst>
                </p:cNvPr>
                <p:cNvSpPr txBox="1"/>
                <p:nvPr/>
              </p:nvSpPr>
              <p:spPr>
                <a:xfrm>
                  <a:off x="1424885" y="3148334"/>
                  <a:ext cx="1386498" cy="67857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:r>
                    <a:rPr lang="en-CA" sz="2800" dirty="0">
                      <a:latin typeface="Century Gothic" panose="020B0502020202020204" pitchFamily="34" charset="0"/>
                    </a:rPr>
                    <a:t>3000</a:t>
                  </a:r>
                </a:p>
              </p:txBody>
            </p:sp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47AC98C3-42EC-4B27-9A54-50AE40AF0F36}"/>
                    </a:ext>
                  </a:extLst>
                </p:cNvPr>
                <p:cNvSpPr txBox="1"/>
                <p:nvPr/>
              </p:nvSpPr>
              <p:spPr>
                <a:xfrm>
                  <a:off x="1424885" y="5626639"/>
                  <a:ext cx="1386498" cy="67857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:r>
                    <a:rPr lang="en-CA" sz="2800" dirty="0">
                      <a:latin typeface="Century Gothic" panose="020B0502020202020204" pitchFamily="34" charset="0"/>
                    </a:rPr>
                    <a:t>2000</a:t>
                  </a:r>
                </a:p>
              </p:txBody>
            </p:sp>
            <p:sp>
              <p:nvSpPr>
                <p:cNvPr id="59" name="TextBox 58">
                  <a:extLst>
                    <a:ext uri="{FF2B5EF4-FFF2-40B4-BE49-F238E27FC236}">
                      <a16:creationId xmlns:a16="http://schemas.microsoft.com/office/drawing/2014/main" id="{C4069D98-D426-4F42-8804-8EFC2C9BE8CD}"/>
                    </a:ext>
                  </a:extLst>
                </p:cNvPr>
                <p:cNvSpPr txBox="1"/>
                <p:nvPr/>
              </p:nvSpPr>
              <p:spPr>
                <a:xfrm>
                  <a:off x="1424885" y="8104942"/>
                  <a:ext cx="1386498" cy="67857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:r>
                    <a:rPr lang="en-CA" sz="2800" dirty="0">
                      <a:latin typeface="Century Gothic" panose="020B0502020202020204" pitchFamily="34" charset="0"/>
                    </a:rPr>
                    <a:t>1000</a:t>
                  </a:r>
                </a:p>
              </p:txBody>
            </p:sp>
          </p:grp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BFE18E1C-B283-46FE-A371-44631128629D}"/>
                </a:ext>
              </a:extLst>
            </p:cNvPr>
            <p:cNvGrpSpPr/>
            <p:nvPr/>
          </p:nvGrpSpPr>
          <p:grpSpPr>
            <a:xfrm>
              <a:off x="2675198" y="5136204"/>
              <a:ext cx="9478528" cy="6301054"/>
              <a:chOff x="2675198" y="3518174"/>
              <a:chExt cx="9478528" cy="8172000"/>
            </a:xfrm>
          </p:grpSpPr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67118C10-EA59-41B2-84E0-06126E3A956E}"/>
                  </a:ext>
                </a:extLst>
              </p:cNvPr>
              <p:cNvCxnSpPr/>
              <p:nvPr/>
            </p:nvCxnSpPr>
            <p:spPr>
              <a:xfrm>
                <a:off x="2675198" y="3518174"/>
                <a:ext cx="0" cy="817200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DD93C812-FCBD-4879-80B6-0F4B9629F0A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675198" y="11690174"/>
                <a:ext cx="947852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0D3102C-FF24-4FCB-ABF6-322CCF2CABE2}"/>
              </a:ext>
            </a:extLst>
          </p:cNvPr>
          <p:cNvGrpSpPr/>
          <p:nvPr/>
        </p:nvGrpSpPr>
        <p:grpSpPr>
          <a:xfrm>
            <a:off x="8233526" y="5364804"/>
            <a:ext cx="7931819" cy="6961421"/>
            <a:chOff x="12093367" y="5136204"/>
            <a:chExt cx="11808124" cy="6961421"/>
          </a:xfrm>
        </p:grpSpPr>
        <p:graphicFrame>
          <p:nvGraphicFramePr>
            <p:cNvPr id="7" name="Object 6">
              <a:extLst>
                <a:ext uri="{FF2B5EF4-FFF2-40B4-BE49-F238E27FC236}">
                  <a16:creationId xmlns:a16="http://schemas.microsoft.com/office/drawing/2014/main" id="{C683F41B-B81C-4448-B45D-DB03A250784B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68665643"/>
                </p:ext>
              </p:extLst>
            </p:nvPr>
          </p:nvGraphicFramePr>
          <p:xfrm>
            <a:off x="14784387" y="5257393"/>
            <a:ext cx="8532813" cy="59819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627" r:id="rId5" imgW="8533080" imgH="7758720" progId="">
                    <p:embed/>
                  </p:oleObj>
                </mc:Choice>
                <mc:Fallback>
                  <p:oleObj r:id="rId5" imgW="8533080" imgH="7758720" progId="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14784387" y="5257393"/>
                          <a:ext cx="8532813" cy="59819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02415030-1B0E-4E8C-B155-188FC935D973}"/>
                </a:ext>
              </a:extLst>
            </p:cNvPr>
            <p:cNvGrpSpPr/>
            <p:nvPr/>
          </p:nvGrpSpPr>
          <p:grpSpPr>
            <a:xfrm>
              <a:off x="14472831" y="11451294"/>
              <a:ext cx="9228201" cy="646331"/>
              <a:chOff x="13896108" y="11374559"/>
              <a:chExt cx="9228201" cy="646331"/>
            </a:xfrm>
          </p:grpSpPr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A6C6CDA3-CA16-4D3F-B66D-6CF28A8A818C}"/>
                  </a:ext>
                </a:extLst>
              </p:cNvPr>
              <p:cNvSpPr txBox="1"/>
              <p:nvPr/>
            </p:nvSpPr>
            <p:spPr>
              <a:xfrm>
                <a:off x="13896108" y="11374559"/>
                <a:ext cx="2995403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CA" sz="3600" dirty="0">
                    <a:latin typeface="Century Gothic" panose="020B0502020202020204" pitchFamily="34" charset="0"/>
                  </a:rPr>
                  <a:t>Baseline</a:t>
                </a:r>
              </a:p>
            </p:txBody>
          </p:sp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D7694A81-E939-42FF-9F72-2DB651BBC6C8}"/>
                  </a:ext>
                </a:extLst>
              </p:cNvPr>
              <p:cNvSpPr txBox="1"/>
              <p:nvPr/>
            </p:nvSpPr>
            <p:spPr>
              <a:xfrm>
                <a:off x="17022118" y="11374559"/>
                <a:ext cx="300494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CA" sz="3600" dirty="0">
                    <a:latin typeface="Century Gothic" panose="020B0502020202020204" pitchFamily="34" charset="0"/>
                  </a:rPr>
                  <a:t>Month 1</a:t>
                </a:r>
              </a:p>
            </p:txBody>
          </p:sp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B7438435-E0EE-4072-B0BB-ACBD914C646A}"/>
                  </a:ext>
                </a:extLst>
              </p:cNvPr>
              <p:cNvSpPr txBox="1"/>
              <p:nvPr/>
            </p:nvSpPr>
            <p:spPr>
              <a:xfrm>
                <a:off x="20119360" y="11374559"/>
                <a:ext cx="300494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CA" sz="3600" dirty="0">
                    <a:latin typeface="Century Gothic" panose="020B0502020202020204" pitchFamily="34" charset="0"/>
                  </a:rPr>
                  <a:t>Month 6</a:t>
                </a:r>
              </a:p>
            </p:txBody>
          </p:sp>
        </p:grpSp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B8D8857D-4F91-4042-8F62-268D65DC0E29}"/>
                </a:ext>
              </a:extLst>
            </p:cNvPr>
            <p:cNvGrpSpPr/>
            <p:nvPr/>
          </p:nvGrpSpPr>
          <p:grpSpPr>
            <a:xfrm>
              <a:off x="12093367" y="6129889"/>
              <a:ext cx="2276260" cy="5277357"/>
              <a:chOff x="12229552" y="4542103"/>
              <a:chExt cx="2276260" cy="6844340"/>
            </a:xfrm>
          </p:grpSpPr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F6074498-5EC7-48EE-B955-A3E09C470C66}"/>
                  </a:ext>
                </a:extLst>
              </p:cNvPr>
              <p:cNvSpPr txBox="1"/>
              <p:nvPr/>
            </p:nvSpPr>
            <p:spPr>
              <a:xfrm rot="16200000">
                <a:off x="10029683" y="6741972"/>
                <a:ext cx="5453569" cy="1053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CA" sz="4000" dirty="0">
                    <a:latin typeface="Century Gothic" panose="020B0502020202020204" pitchFamily="34" charset="0"/>
                  </a:rPr>
                  <a:t>Troponin I (ng/L)</a:t>
                </a:r>
              </a:p>
            </p:txBody>
          </p:sp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id="{078330E5-7663-4656-AA03-9F779ED39F59}"/>
                  </a:ext>
                </a:extLst>
              </p:cNvPr>
              <p:cNvGrpSpPr/>
              <p:nvPr/>
            </p:nvGrpSpPr>
            <p:grpSpPr>
              <a:xfrm>
                <a:off x="13119313" y="5018133"/>
                <a:ext cx="1386499" cy="6368310"/>
                <a:chOff x="13119313" y="5018133"/>
                <a:chExt cx="1386499" cy="6368310"/>
              </a:xfrm>
            </p:grpSpPr>
            <p:sp>
              <p:nvSpPr>
                <p:cNvPr id="69" name="TextBox 68">
                  <a:extLst>
                    <a:ext uri="{FF2B5EF4-FFF2-40B4-BE49-F238E27FC236}">
                      <a16:creationId xmlns:a16="http://schemas.microsoft.com/office/drawing/2014/main" id="{0F6D6F15-B4E1-40BD-AE8A-7B20851958F5}"/>
                    </a:ext>
                  </a:extLst>
                </p:cNvPr>
                <p:cNvSpPr txBox="1"/>
                <p:nvPr/>
              </p:nvSpPr>
              <p:spPr>
                <a:xfrm>
                  <a:off x="13934985" y="10707865"/>
                  <a:ext cx="570827" cy="67857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:r>
                    <a:rPr lang="en-CA" sz="2800" dirty="0">
                      <a:latin typeface="Century Gothic" panose="020B0502020202020204" pitchFamily="34" charset="0"/>
                    </a:rPr>
                    <a:t>0</a:t>
                  </a:r>
                </a:p>
              </p:txBody>
            </p:sp>
            <p:sp>
              <p:nvSpPr>
                <p:cNvPr id="71" name="TextBox 70">
                  <a:extLst>
                    <a:ext uri="{FF2B5EF4-FFF2-40B4-BE49-F238E27FC236}">
                      <a16:creationId xmlns:a16="http://schemas.microsoft.com/office/drawing/2014/main" id="{1623E1D9-3A02-4B3F-977B-CC883F01880B}"/>
                    </a:ext>
                  </a:extLst>
                </p:cNvPr>
                <p:cNvSpPr txBox="1"/>
                <p:nvPr/>
              </p:nvSpPr>
              <p:spPr>
                <a:xfrm>
                  <a:off x="13400605" y="7862999"/>
                  <a:ext cx="1105207" cy="67857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:r>
                    <a:rPr lang="en-CA" sz="2800" dirty="0">
                      <a:latin typeface="Century Gothic" panose="020B0502020202020204" pitchFamily="34" charset="0"/>
                    </a:rPr>
                    <a:t>500</a:t>
                  </a:r>
                </a:p>
              </p:txBody>
            </p:sp>
            <p:sp>
              <p:nvSpPr>
                <p:cNvPr id="73" name="TextBox 72">
                  <a:extLst>
                    <a:ext uri="{FF2B5EF4-FFF2-40B4-BE49-F238E27FC236}">
                      <a16:creationId xmlns:a16="http://schemas.microsoft.com/office/drawing/2014/main" id="{46C9F39C-9F6F-45CE-911B-283735C8D712}"/>
                    </a:ext>
                  </a:extLst>
                </p:cNvPr>
                <p:cNvSpPr txBox="1"/>
                <p:nvPr/>
              </p:nvSpPr>
              <p:spPr>
                <a:xfrm>
                  <a:off x="13119313" y="5018133"/>
                  <a:ext cx="1386499" cy="67857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:r>
                    <a:rPr lang="en-CA" sz="2800" dirty="0">
                      <a:latin typeface="Century Gothic" panose="020B0502020202020204" pitchFamily="34" charset="0"/>
                    </a:rPr>
                    <a:t>1000</a:t>
                  </a:r>
                </a:p>
              </p:txBody>
            </p:sp>
          </p:grp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660FBCD5-0D72-4843-A4FA-8845E4234B48}"/>
                </a:ext>
              </a:extLst>
            </p:cNvPr>
            <p:cNvGrpSpPr/>
            <p:nvPr/>
          </p:nvGrpSpPr>
          <p:grpSpPr>
            <a:xfrm>
              <a:off x="14422963" y="5136204"/>
              <a:ext cx="9478528" cy="6301054"/>
              <a:chOff x="14422963" y="3518174"/>
              <a:chExt cx="9478528" cy="8172000"/>
            </a:xfrm>
          </p:grpSpPr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DBCE5A33-66E4-4C49-AAE5-84FC0C0CBAD9}"/>
                  </a:ext>
                </a:extLst>
              </p:cNvPr>
              <p:cNvCxnSpPr/>
              <p:nvPr/>
            </p:nvCxnSpPr>
            <p:spPr>
              <a:xfrm>
                <a:off x="14422963" y="3518174"/>
                <a:ext cx="0" cy="817200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E443C441-5AFC-4F85-B81A-F5535ABCAC2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4422963" y="11690174"/>
                <a:ext cx="947852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8F9D8B56-4F61-45A0-9434-763FCE176513}"/>
              </a:ext>
            </a:extLst>
          </p:cNvPr>
          <p:cNvSpPr txBox="1"/>
          <p:nvPr/>
        </p:nvSpPr>
        <p:spPr>
          <a:xfrm>
            <a:off x="564350" y="3153037"/>
            <a:ext cx="741420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CA" sz="3600" dirty="0">
                <a:latin typeface="Century Gothic" panose="020B0502020202020204" pitchFamily="34" charset="0"/>
              </a:rPr>
              <a:t>Log baseline NT-</a:t>
            </a:r>
            <a:r>
              <a:rPr lang="en-CA" sz="3600" dirty="0" err="1">
                <a:latin typeface="Century Gothic" panose="020B0502020202020204" pitchFamily="34" charset="0"/>
              </a:rPr>
              <a:t>proBNP</a:t>
            </a:r>
            <a:r>
              <a:rPr lang="en-CA" sz="3600" dirty="0">
                <a:latin typeface="Century Gothic" panose="020B0502020202020204" pitchFamily="34" charset="0"/>
              </a:rPr>
              <a:t> (</a:t>
            </a:r>
            <a:r>
              <a:rPr lang="en-CA" sz="3600" dirty="0" err="1">
                <a:latin typeface="Century Gothic" panose="020B0502020202020204" pitchFamily="34" charset="0"/>
              </a:rPr>
              <a:t>pg</a:t>
            </a:r>
            <a:r>
              <a:rPr lang="en-CA" sz="3600" dirty="0">
                <a:latin typeface="Century Gothic" panose="020B0502020202020204" pitchFamily="34" charset="0"/>
              </a:rPr>
              <a:t>/mL)</a:t>
            </a:r>
          </a:p>
          <a:p>
            <a:pPr algn="l"/>
            <a:r>
              <a:rPr lang="en-CA" sz="3600" dirty="0">
                <a:latin typeface="Century Gothic" panose="020B0502020202020204" pitchFamily="34" charset="0"/>
              </a:rPr>
              <a:t>Placebo		221.5 (274.3)</a:t>
            </a:r>
          </a:p>
          <a:p>
            <a:pPr algn="l"/>
            <a:r>
              <a:rPr lang="en-CA" sz="3600" dirty="0">
                <a:latin typeface="Century Gothic" panose="020B0502020202020204" pitchFamily="34" charset="0"/>
              </a:rPr>
              <a:t>Empagliflozin	152.3 (152.6)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EAABD0F-971B-48FA-9E86-D7B422225E8F}"/>
              </a:ext>
            </a:extLst>
          </p:cNvPr>
          <p:cNvSpPr txBox="1"/>
          <p:nvPr/>
        </p:nvSpPr>
        <p:spPr>
          <a:xfrm>
            <a:off x="9017346" y="3153037"/>
            <a:ext cx="680827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CA" sz="3600" dirty="0">
                <a:latin typeface="Century Gothic" panose="020B0502020202020204" pitchFamily="34" charset="0"/>
              </a:rPr>
              <a:t>Log baseline Troponin I (ng/L)</a:t>
            </a:r>
          </a:p>
          <a:p>
            <a:pPr algn="l"/>
            <a:r>
              <a:rPr lang="en-CA" sz="3600" dirty="0">
                <a:latin typeface="Century Gothic" panose="020B0502020202020204" pitchFamily="34" charset="0"/>
              </a:rPr>
              <a:t>Placebo		103.9 (179.7)</a:t>
            </a:r>
          </a:p>
          <a:p>
            <a:pPr algn="l"/>
            <a:r>
              <a:rPr lang="en-CA" sz="3600" dirty="0">
                <a:latin typeface="Century Gothic" panose="020B0502020202020204" pitchFamily="34" charset="0"/>
              </a:rPr>
              <a:t>Empagliflozin	161.1 (259.1)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669A3F0-2EF1-4812-981C-61C8BF7EBE5C}"/>
              </a:ext>
            </a:extLst>
          </p:cNvPr>
          <p:cNvSpPr txBox="1"/>
          <p:nvPr/>
        </p:nvSpPr>
        <p:spPr>
          <a:xfrm>
            <a:off x="536028" y="6875194"/>
            <a:ext cx="7470853" cy="2553891"/>
          </a:xfrm>
          <a:prstGeom prst="roundRect">
            <a:avLst/>
          </a:prstGeom>
          <a:solidFill>
            <a:srgbClr val="006600"/>
          </a:solidFill>
        </p:spPr>
        <p:txBody>
          <a:bodyPr wrap="square" rtlCol="0" anchor="ctr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Adjusted difference (95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r>
              <a:rPr lang="en-US" sz="3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CI)</a:t>
            </a:r>
          </a:p>
          <a:p>
            <a:r>
              <a:rPr lang="en-US" sz="3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between groups</a:t>
            </a:r>
          </a:p>
          <a:p>
            <a:r>
              <a:rPr lang="en-US" sz="3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0.12 (-0.1, 0.33)</a:t>
            </a:r>
          </a:p>
          <a:p>
            <a:r>
              <a:rPr lang="en-US" sz="3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P = 0.28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1C07CF9-E9E2-4D5E-B74E-9832A5B9DB89}"/>
              </a:ext>
            </a:extLst>
          </p:cNvPr>
          <p:cNvSpPr txBox="1"/>
          <p:nvPr/>
        </p:nvSpPr>
        <p:spPr>
          <a:xfrm>
            <a:off x="18510397" y="2343815"/>
            <a:ext cx="3732112" cy="89255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defTabSz="1828800" hangingPunct="1"/>
            <a:r>
              <a:rPr lang="en-CA" sz="5200" b="1" kern="1200" dirty="0">
                <a:solidFill>
                  <a:srgbClr val="BC0C20"/>
                </a:solidFill>
                <a:latin typeface="Century Gothic" panose="020B0502020202020204" pitchFamily="34" charset="0"/>
              </a:rPr>
              <a:t>Soluble ST2</a:t>
            </a:r>
            <a:endParaRPr lang="en-CA" sz="5200" b="1" kern="1200" baseline="30000" dirty="0">
              <a:solidFill>
                <a:srgbClr val="BC0C20"/>
              </a:solidFill>
              <a:latin typeface="Century Gothic" panose="020B05020202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CBC6C6D-7160-4B62-91C0-6B9DB74CB284}"/>
              </a:ext>
            </a:extLst>
          </p:cNvPr>
          <p:cNvSpPr txBox="1"/>
          <p:nvPr/>
        </p:nvSpPr>
        <p:spPr>
          <a:xfrm>
            <a:off x="16804139" y="3153037"/>
            <a:ext cx="751038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CA" sz="3600" dirty="0">
                <a:latin typeface="Century Gothic" panose="020B0502020202020204" pitchFamily="34" charset="0"/>
              </a:rPr>
              <a:t>Log baseline Soluble ST2 (</a:t>
            </a:r>
            <a:r>
              <a:rPr lang="en-CA" sz="3600" dirty="0" err="1">
                <a:latin typeface="Century Gothic" panose="020B0502020202020204" pitchFamily="34" charset="0"/>
              </a:rPr>
              <a:t>pg</a:t>
            </a:r>
            <a:r>
              <a:rPr lang="en-CA" sz="3600" dirty="0">
                <a:latin typeface="Century Gothic" panose="020B0502020202020204" pitchFamily="34" charset="0"/>
              </a:rPr>
              <a:t>/mL)</a:t>
            </a:r>
          </a:p>
          <a:p>
            <a:pPr algn="l"/>
            <a:r>
              <a:rPr lang="en-CA" sz="3600" dirty="0">
                <a:latin typeface="Century Gothic" panose="020B0502020202020204" pitchFamily="34" charset="0"/>
              </a:rPr>
              <a:t>Placebo		6028.4 (8697.4)</a:t>
            </a:r>
          </a:p>
          <a:p>
            <a:pPr algn="l"/>
            <a:r>
              <a:rPr lang="en-CA" sz="3600" dirty="0">
                <a:latin typeface="Century Gothic" panose="020B0502020202020204" pitchFamily="34" charset="0"/>
              </a:rPr>
              <a:t>Empagliflozin	5975.4 (8632.0)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38C5EF2B-1A82-4BF2-AE6A-64C3DEF02290}"/>
              </a:ext>
            </a:extLst>
          </p:cNvPr>
          <p:cNvGrpSpPr/>
          <p:nvPr/>
        </p:nvGrpSpPr>
        <p:grpSpPr>
          <a:xfrm>
            <a:off x="16407115" y="5243796"/>
            <a:ext cx="7974992" cy="7094251"/>
            <a:chOff x="16956982" y="3941790"/>
            <a:chExt cx="7444905" cy="8541708"/>
          </a:xfrm>
        </p:grpSpPr>
        <p:pic>
          <p:nvPicPr>
            <p:cNvPr id="51" name="Picture 50" descr="A picture containing sky, flying, kite&#10;&#10;Description generated with very high confidence">
              <a:extLst>
                <a:ext uri="{FF2B5EF4-FFF2-40B4-BE49-F238E27FC236}">
                  <a16:creationId xmlns:a16="http://schemas.microsoft.com/office/drawing/2014/main" id="{73EA3927-2422-4D77-8AFB-789E1671063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54386" y="3941790"/>
              <a:ext cx="6547501" cy="7595995"/>
            </a:xfrm>
            <a:prstGeom prst="rect">
              <a:avLst/>
            </a:prstGeom>
          </p:spPr>
        </p:pic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B5EA0C2A-3D7D-417F-B2FE-D35842272B2B}"/>
                </a:ext>
              </a:extLst>
            </p:cNvPr>
            <p:cNvGrpSpPr/>
            <p:nvPr/>
          </p:nvGrpSpPr>
          <p:grpSpPr>
            <a:xfrm>
              <a:off x="16956982" y="4089400"/>
              <a:ext cx="7199992" cy="8394098"/>
              <a:chOff x="1005782" y="4089400"/>
              <a:chExt cx="7199992" cy="8394098"/>
            </a:xfrm>
          </p:grpSpPr>
          <p:grpSp>
            <p:nvGrpSpPr>
              <p:cNvPr id="53" name="Group 52">
                <a:extLst>
                  <a:ext uri="{FF2B5EF4-FFF2-40B4-BE49-F238E27FC236}">
                    <a16:creationId xmlns:a16="http://schemas.microsoft.com/office/drawing/2014/main" id="{8F88DFEB-CEDF-422D-A153-1CD8CD293125}"/>
                  </a:ext>
                </a:extLst>
              </p:cNvPr>
              <p:cNvGrpSpPr/>
              <p:nvPr/>
            </p:nvGrpSpPr>
            <p:grpSpPr>
              <a:xfrm>
                <a:off x="2204607" y="11705294"/>
                <a:ext cx="6001167" cy="778204"/>
                <a:chOff x="2204607" y="11705294"/>
                <a:chExt cx="6001167" cy="778204"/>
              </a:xfrm>
            </p:grpSpPr>
            <p:sp>
              <p:nvSpPr>
                <p:cNvPr id="81" name="TextBox 80">
                  <a:extLst>
                    <a:ext uri="{FF2B5EF4-FFF2-40B4-BE49-F238E27FC236}">
                      <a16:creationId xmlns:a16="http://schemas.microsoft.com/office/drawing/2014/main" id="{21932CE6-4532-454F-8163-79367FD0296D}"/>
                    </a:ext>
                  </a:extLst>
                </p:cNvPr>
                <p:cNvSpPr txBox="1"/>
                <p:nvPr/>
              </p:nvSpPr>
              <p:spPr>
                <a:xfrm>
                  <a:off x="2204607" y="11705294"/>
                  <a:ext cx="1878349" cy="77820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CA" sz="3600" dirty="0">
                      <a:latin typeface="Century Gothic" panose="020B0502020202020204" pitchFamily="34" charset="0"/>
                    </a:rPr>
                    <a:t>Baseline</a:t>
                  </a:r>
                </a:p>
              </p:txBody>
            </p:sp>
            <p:sp>
              <p:nvSpPr>
                <p:cNvPr id="82" name="TextBox 81">
                  <a:extLst>
                    <a:ext uri="{FF2B5EF4-FFF2-40B4-BE49-F238E27FC236}">
                      <a16:creationId xmlns:a16="http://schemas.microsoft.com/office/drawing/2014/main" id="{9E906F0D-80F0-4184-B831-83543F8B730E}"/>
                    </a:ext>
                  </a:extLst>
                </p:cNvPr>
                <p:cNvSpPr txBox="1"/>
                <p:nvPr/>
              </p:nvSpPr>
              <p:spPr>
                <a:xfrm>
                  <a:off x="4259923" y="11705294"/>
                  <a:ext cx="1884334" cy="77820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CA" sz="3600" dirty="0">
                      <a:latin typeface="Century Gothic" panose="020B0502020202020204" pitchFamily="34" charset="0"/>
                    </a:rPr>
                    <a:t>Month 1</a:t>
                  </a:r>
                </a:p>
              </p:txBody>
            </p:sp>
            <p:sp>
              <p:nvSpPr>
                <p:cNvPr id="83" name="TextBox 82">
                  <a:extLst>
                    <a:ext uri="{FF2B5EF4-FFF2-40B4-BE49-F238E27FC236}">
                      <a16:creationId xmlns:a16="http://schemas.microsoft.com/office/drawing/2014/main" id="{7CD3925A-C119-4A0F-8E35-A5488CA5D729}"/>
                    </a:ext>
                  </a:extLst>
                </p:cNvPr>
                <p:cNvSpPr txBox="1"/>
                <p:nvPr/>
              </p:nvSpPr>
              <p:spPr>
                <a:xfrm>
                  <a:off x="6321440" y="11705294"/>
                  <a:ext cx="1884334" cy="77820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CA" sz="3600" dirty="0">
                      <a:latin typeface="Century Gothic" panose="020B0502020202020204" pitchFamily="34" charset="0"/>
                    </a:rPr>
                    <a:t>Month 6</a:t>
                  </a:r>
                </a:p>
              </p:txBody>
            </p:sp>
          </p:grp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218570EA-62B9-43DC-A313-BCD804D8CB42}"/>
                  </a:ext>
                </a:extLst>
              </p:cNvPr>
              <p:cNvSpPr txBox="1"/>
              <p:nvPr/>
            </p:nvSpPr>
            <p:spPr>
              <a:xfrm rot="16200000">
                <a:off x="-1424956" y="8002412"/>
                <a:ext cx="5522309" cy="6608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CA" sz="4000" dirty="0">
                    <a:latin typeface="Century Gothic" panose="020B0502020202020204" pitchFamily="34" charset="0"/>
                  </a:rPr>
                  <a:t>sST2 x 10</a:t>
                </a:r>
                <a:r>
                  <a:rPr lang="en-CA" sz="4000" baseline="30000" dirty="0">
                    <a:latin typeface="Century Gothic" panose="020B0502020202020204" pitchFamily="34" charset="0"/>
                  </a:rPr>
                  <a:t>4</a:t>
                </a:r>
                <a:r>
                  <a:rPr lang="en-CA" sz="4000" dirty="0">
                    <a:latin typeface="Century Gothic" panose="020B0502020202020204" pitchFamily="34" charset="0"/>
                  </a:rPr>
                  <a:t> (</a:t>
                </a:r>
                <a:r>
                  <a:rPr lang="en-CA" sz="4000" dirty="0" err="1">
                    <a:latin typeface="Century Gothic" panose="020B0502020202020204" pitchFamily="34" charset="0"/>
                  </a:rPr>
                  <a:t>pg</a:t>
                </a:r>
                <a:r>
                  <a:rPr lang="en-CA" sz="4000" dirty="0">
                    <a:latin typeface="Century Gothic" panose="020B0502020202020204" pitchFamily="34" charset="0"/>
                  </a:rPr>
                  <a:t>/mL)</a:t>
                </a:r>
              </a:p>
            </p:txBody>
          </p:sp>
          <p:grpSp>
            <p:nvGrpSpPr>
              <p:cNvPr id="64" name="Group 63">
                <a:extLst>
                  <a:ext uri="{FF2B5EF4-FFF2-40B4-BE49-F238E27FC236}">
                    <a16:creationId xmlns:a16="http://schemas.microsoft.com/office/drawing/2014/main" id="{F1285C82-DE87-40ED-BC83-51E452B3DD23}"/>
                  </a:ext>
                </a:extLst>
              </p:cNvPr>
              <p:cNvGrpSpPr/>
              <p:nvPr/>
            </p:nvGrpSpPr>
            <p:grpSpPr>
              <a:xfrm>
                <a:off x="1783846" y="5179086"/>
                <a:ext cx="357952" cy="6362694"/>
                <a:chOff x="2453431" y="3148334"/>
                <a:chExt cx="357952" cy="8251942"/>
              </a:xfrm>
            </p:grpSpPr>
            <p:sp>
              <p:nvSpPr>
                <p:cNvPr id="72" name="TextBox 71">
                  <a:extLst>
                    <a:ext uri="{FF2B5EF4-FFF2-40B4-BE49-F238E27FC236}">
                      <a16:creationId xmlns:a16="http://schemas.microsoft.com/office/drawing/2014/main" id="{F5AB9A39-2284-410D-B831-E7CFFDB48ECA}"/>
                    </a:ext>
                  </a:extLst>
                </p:cNvPr>
                <p:cNvSpPr txBox="1"/>
                <p:nvPr/>
              </p:nvSpPr>
              <p:spPr>
                <a:xfrm>
                  <a:off x="2453431" y="10583247"/>
                  <a:ext cx="357952" cy="81702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:r>
                    <a:rPr lang="en-CA" sz="2800" dirty="0">
                      <a:latin typeface="Century Gothic" panose="020B0502020202020204" pitchFamily="34" charset="0"/>
                    </a:rPr>
                    <a:t>0</a:t>
                  </a:r>
                </a:p>
              </p:txBody>
            </p:sp>
            <p:sp>
              <p:nvSpPr>
                <p:cNvPr id="74" name="TextBox 73">
                  <a:extLst>
                    <a:ext uri="{FF2B5EF4-FFF2-40B4-BE49-F238E27FC236}">
                      <a16:creationId xmlns:a16="http://schemas.microsoft.com/office/drawing/2014/main" id="{DE4920CD-64A0-4967-80A9-F87AF4DCCECD}"/>
                    </a:ext>
                  </a:extLst>
                </p:cNvPr>
                <p:cNvSpPr txBox="1"/>
                <p:nvPr/>
              </p:nvSpPr>
              <p:spPr>
                <a:xfrm>
                  <a:off x="2453431" y="3148334"/>
                  <a:ext cx="357952" cy="81702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:r>
                    <a:rPr lang="en-CA" sz="2800" dirty="0">
                      <a:latin typeface="Century Gothic" panose="020B0502020202020204" pitchFamily="34" charset="0"/>
                    </a:rPr>
                    <a:t>6</a:t>
                  </a:r>
                </a:p>
              </p:txBody>
            </p:sp>
            <p:sp>
              <p:nvSpPr>
                <p:cNvPr id="79" name="TextBox 78">
                  <a:extLst>
                    <a:ext uri="{FF2B5EF4-FFF2-40B4-BE49-F238E27FC236}">
                      <a16:creationId xmlns:a16="http://schemas.microsoft.com/office/drawing/2014/main" id="{2947BF42-232D-4F7D-9AAD-6323DE70EE92}"/>
                    </a:ext>
                  </a:extLst>
                </p:cNvPr>
                <p:cNvSpPr txBox="1"/>
                <p:nvPr/>
              </p:nvSpPr>
              <p:spPr>
                <a:xfrm>
                  <a:off x="2453431" y="5626639"/>
                  <a:ext cx="357952" cy="81702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:r>
                    <a:rPr lang="en-CA" sz="2800" dirty="0">
                      <a:latin typeface="Century Gothic" panose="020B0502020202020204" pitchFamily="34" charset="0"/>
                    </a:rPr>
                    <a:t>4</a:t>
                  </a:r>
                </a:p>
              </p:txBody>
            </p:sp>
            <p:sp>
              <p:nvSpPr>
                <p:cNvPr id="80" name="TextBox 79">
                  <a:extLst>
                    <a:ext uri="{FF2B5EF4-FFF2-40B4-BE49-F238E27FC236}">
                      <a16:creationId xmlns:a16="http://schemas.microsoft.com/office/drawing/2014/main" id="{149712D6-CF9F-43B8-A3A8-CFE429E752AC}"/>
                    </a:ext>
                  </a:extLst>
                </p:cNvPr>
                <p:cNvSpPr txBox="1"/>
                <p:nvPr/>
              </p:nvSpPr>
              <p:spPr>
                <a:xfrm>
                  <a:off x="2453431" y="8104941"/>
                  <a:ext cx="357952" cy="81702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:r>
                    <a:rPr lang="en-CA" sz="2800" dirty="0">
                      <a:latin typeface="Century Gothic" panose="020B0502020202020204" pitchFamily="34" charset="0"/>
                    </a:rPr>
                    <a:t>2</a:t>
                  </a:r>
                </a:p>
              </p:txBody>
            </p:sp>
          </p:grpSp>
          <p:grpSp>
            <p:nvGrpSpPr>
              <p:cNvPr id="66" name="Group 65">
                <a:extLst>
                  <a:ext uri="{FF2B5EF4-FFF2-40B4-BE49-F238E27FC236}">
                    <a16:creationId xmlns:a16="http://schemas.microsoft.com/office/drawing/2014/main" id="{0CE3950C-6630-4D1B-BFD6-6912DD8375AC}"/>
                  </a:ext>
                </a:extLst>
              </p:cNvPr>
              <p:cNvGrpSpPr/>
              <p:nvPr/>
            </p:nvGrpSpPr>
            <p:grpSpPr>
              <a:xfrm>
                <a:off x="2192598" y="4089400"/>
                <a:ext cx="5967263" cy="7579804"/>
                <a:chOff x="2675198" y="4216400"/>
                <a:chExt cx="6546558" cy="7579804"/>
              </a:xfrm>
            </p:grpSpPr>
            <p:cxnSp>
              <p:nvCxnSpPr>
                <p:cNvPr id="68" name="Straight Connector 67">
                  <a:extLst>
                    <a:ext uri="{FF2B5EF4-FFF2-40B4-BE49-F238E27FC236}">
                      <a16:creationId xmlns:a16="http://schemas.microsoft.com/office/drawing/2014/main" id="{B8B83221-37E9-426E-A9D7-33EE8891341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675198" y="4216400"/>
                  <a:ext cx="0" cy="7579804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69">
                  <a:extLst>
                    <a:ext uri="{FF2B5EF4-FFF2-40B4-BE49-F238E27FC236}">
                      <a16:creationId xmlns:a16="http://schemas.microsoft.com/office/drawing/2014/main" id="{1248556A-544E-43B2-809D-31EF19F9CAB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675198" y="11796204"/>
                  <a:ext cx="6546558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AD142835-47B7-4FA7-B288-0DE2B7519E14}"/>
              </a:ext>
            </a:extLst>
          </p:cNvPr>
          <p:cNvSpPr txBox="1"/>
          <p:nvPr/>
        </p:nvSpPr>
        <p:spPr>
          <a:xfrm>
            <a:off x="8686057" y="6875194"/>
            <a:ext cx="7470853" cy="2553891"/>
          </a:xfrm>
          <a:prstGeom prst="roundRect">
            <a:avLst/>
          </a:prstGeom>
          <a:solidFill>
            <a:srgbClr val="006600"/>
          </a:solidFill>
        </p:spPr>
        <p:txBody>
          <a:bodyPr wrap="square" rtlCol="0" anchor="ctr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Adjusted difference (95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r>
              <a:rPr lang="en-US" sz="3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CI)</a:t>
            </a:r>
          </a:p>
          <a:p>
            <a:r>
              <a:rPr lang="en-US" sz="3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between groups</a:t>
            </a:r>
          </a:p>
          <a:p>
            <a:r>
              <a:rPr lang="en-US" sz="3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-0.10 (-0.34, 0.13)</a:t>
            </a:r>
          </a:p>
          <a:p>
            <a:r>
              <a:rPr lang="en-US" sz="3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P=0.38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10EB9A86-2BC4-4CFF-9E37-9A66CE45DAFB}"/>
              </a:ext>
            </a:extLst>
          </p:cNvPr>
          <p:cNvSpPr txBox="1"/>
          <p:nvPr/>
        </p:nvSpPr>
        <p:spPr>
          <a:xfrm>
            <a:off x="16641027" y="6875194"/>
            <a:ext cx="7470853" cy="2553891"/>
          </a:xfrm>
          <a:prstGeom prst="roundRect">
            <a:avLst/>
          </a:prstGeom>
          <a:solidFill>
            <a:srgbClr val="006600"/>
          </a:solidFill>
        </p:spPr>
        <p:txBody>
          <a:bodyPr wrap="square" rtlCol="0" anchor="ctr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Adjusted difference (95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r>
              <a:rPr lang="en-US" sz="3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CI)</a:t>
            </a:r>
          </a:p>
          <a:p>
            <a:r>
              <a:rPr lang="en-US" sz="3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between groups</a:t>
            </a:r>
          </a:p>
          <a:p>
            <a:r>
              <a:rPr lang="en-US" sz="3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0.08 (-0.17, 0.32)</a:t>
            </a:r>
          </a:p>
          <a:p>
            <a:r>
              <a:rPr lang="en-US" sz="3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P=0.53</a:t>
            </a:r>
          </a:p>
        </p:txBody>
      </p:sp>
    </p:spTree>
    <p:extLst>
      <p:ext uri="{BB962C8B-B14F-4D97-AF65-F5344CB8AC3E}">
        <p14:creationId xmlns:p14="http://schemas.microsoft.com/office/powerpoint/2010/main" val="455256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  <p:bldP spid="10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B5743-DCF6-4F47-A897-2CDD2F6FB6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Disclosures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2D5B6F-7DFC-48F4-A788-FF8D2F11D5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CA" dirty="0"/>
              <a:t>Subodh Verma reports the following:</a:t>
            </a:r>
          </a:p>
          <a:p>
            <a:r>
              <a:rPr lang="en-CA" dirty="0"/>
              <a:t>Received speaking and/or research support from Abbott, Amgen, AstraZeneca, Bayer, Boehringer Ingelheim, Bristol-Myers Squibb, Eli Lilly, Janssen, Merck, Novartis, Novo Nordisk, Valeant, and Sanofi</a:t>
            </a:r>
          </a:p>
          <a:p>
            <a:r>
              <a:rPr lang="en-CA" dirty="0"/>
              <a:t>National Coordinator for the DAPA-HF, DELIVER-</a:t>
            </a:r>
            <a:r>
              <a:rPr lang="en-CA" dirty="0" err="1"/>
              <a:t>HFpEF</a:t>
            </a:r>
            <a:r>
              <a:rPr lang="en-CA" dirty="0"/>
              <a:t>, EMPEROR-P, EMPEROR-R, SELECT, and SOLOIST trials</a:t>
            </a:r>
          </a:p>
          <a:p>
            <a:r>
              <a:rPr lang="en-CA" dirty="0"/>
              <a:t>Scientific Excellence Committee of the EMPEROR-P and EMPEROR-R trials</a:t>
            </a:r>
          </a:p>
          <a:p>
            <a:r>
              <a:rPr lang="en-CA" dirty="0"/>
              <a:t>Principal Investigator for the ACE, CAMRA, ENABLE-CP, NEWTON-CABG, and SEARCH-AF trials </a:t>
            </a:r>
          </a:p>
          <a:p>
            <a:r>
              <a:rPr lang="en-CA" dirty="0"/>
              <a:t>Steering Committee CIRT, BELIEVE, SYNERGY</a:t>
            </a:r>
          </a:p>
          <a:p>
            <a:r>
              <a:rPr lang="en-CA" dirty="0"/>
              <a:t>Canada Research Chair in CV Surgery (Tier 1)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4BD521-0D22-4809-B581-1D2C6A217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345515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C9708A-0865-4B47-8359-19BEA54D70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Adverse Events Associated with</a:t>
            </a:r>
            <a:br>
              <a:rPr lang="en-CA" dirty="0"/>
            </a:br>
            <a:r>
              <a:rPr lang="en-US" dirty="0"/>
              <a:t>Empagliflozin Therapy for 6 Months</a:t>
            </a:r>
            <a:endParaRPr lang="en-CA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CB38F36-0403-4C4D-9797-1A294FAB3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Data are presented as n (%) for the intention-to-treat population.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D5E2174-A84A-47CF-A280-BA0D3F2834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7060029"/>
              </p:ext>
            </p:extLst>
          </p:nvPr>
        </p:nvGraphicFramePr>
        <p:xfrm>
          <a:off x="194553" y="2319943"/>
          <a:ext cx="24013358" cy="1006248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840511">
                  <a:extLst>
                    <a:ext uri="{9D8B030D-6E8A-4147-A177-3AD203B41FA5}">
                      <a16:colId xmlns:a16="http://schemas.microsoft.com/office/drawing/2014/main" val="2756449131"/>
                    </a:ext>
                  </a:extLst>
                </a:gridCol>
                <a:gridCol w="1653702">
                  <a:extLst>
                    <a:ext uri="{9D8B030D-6E8A-4147-A177-3AD203B41FA5}">
                      <a16:colId xmlns:a16="http://schemas.microsoft.com/office/drawing/2014/main" val="4117700341"/>
                    </a:ext>
                  </a:extLst>
                </a:gridCol>
                <a:gridCol w="1898115">
                  <a:extLst>
                    <a:ext uri="{9D8B030D-6E8A-4147-A177-3AD203B41FA5}">
                      <a16:colId xmlns:a16="http://schemas.microsoft.com/office/drawing/2014/main" val="3469240186"/>
                    </a:ext>
                  </a:extLst>
                </a:gridCol>
                <a:gridCol w="2406975">
                  <a:extLst>
                    <a:ext uri="{9D8B030D-6E8A-4147-A177-3AD203B41FA5}">
                      <a16:colId xmlns:a16="http://schemas.microsoft.com/office/drawing/2014/main" val="1217323533"/>
                    </a:ext>
                  </a:extLst>
                </a:gridCol>
                <a:gridCol w="2655972">
                  <a:extLst>
                    <a:ext uri="{9D8B030D-6E8A-4147-A177-3AD203B41FA5}">
                      <a16:colId xmlns:a16="http://schemas.microsoft.com/office/drawing/2014/main" val="325877673"/>
                    </a:ext>
                  </a:extLst>
                </a:gridCol>
                <a:gridCol w="2558083">
                  <a:extLst>
                    <a:ext uri="{9D8B030D-6E8A-4147-A177-3AD203B41FA5}">
                      <a16:colId xmlns:a16="http://schemas.microsoft.com/office/drawing/2014/main" val="178171320"/>
                    </a:ext>
                  </a:extLst>
                </a:gridCol>
              </a:tblGrid>
              <a:tr h="1155933">
                <a:tc>
                  <a:txBody>
                    <a:bodyPr/>
                    <a:lstStyle/>
                    <a:p>
                      <a:endParaRPr lang="en-CA" sz="35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AC24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CA" sz="35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Placebo</a:t>
                      </a:r>
                    </a:p>
                    <a:p>
                      <a:pPr algn="ctr"/>
                      <a:r>
                        <a:rPr lang="en-CA" sz="35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(n=48)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AC2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CA" sz="35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Empagliflozin 10 mg</a:t>
                      </a:r>
                    </a:p>
                    <a:p>
                      <a:pPr algn="ctr"/>
                      <a:r>
                        <a:rPr lang="en-CA" sz="35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(n=49)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AC2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35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P value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AC2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8127183"/>
                  </a:ext>
                </a:extLst>
              </a:tr>
              <a:tr h="623595">
                <a:tc>
                  <a:txBody>
                    <a:bodyPr/>
                    <a:lstStyle/>
                    <a:p>
                      <a:r>
                        <a:rPr lang="en-CA" sz="35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≥ 1 AE</a:t>
                      </a:r>
                      <a:endParaRPr lang="en-CA" sz="35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AC24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35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27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AC24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35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( 56.2)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AC24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35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28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AC24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35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(57.1)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AC24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35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&gt;0.99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AC24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7716818"/>
                  </a:ext>
                </a:extLst>
              </a:tr>
              <a:tr h="623595">
                <a:tc>
                  <a:txBody>
                    <a:bodyPr/>
                    <a:lstStyle/>
                    <a:p>
                      <a:pPr marL="0" marR="0" lvl="0" indent="0" algn="l" defTabSz="1828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35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≥ 1 SAE</a:t>
                      </a:r>
                      <a:endParaRPr lang="en-CA" sz="35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35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35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(2.1)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35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35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(6.1)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35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0.62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23077799"/>
                  </a:ext>
                </a:extLst>
              </a:tr>
              <a:tr h="623595">
                <a:tc>
                  <a:txBody>
                    <a:bodyPr/>
                    <a:lstStyle/>
                    <a:p>
                      <a:pPr marL="0" marR="0" lvl="0" indent="0" algn="l" defTabSz="1828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35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≥ 1 AESI (</a:t>
                      </a:r>
                      <a:r>
                        <a:rPr lang="en-CA" sz="3500" dirty="0">
                          <a:latin typeface="Century Gothic" panose="020B0502020202020204" pitchFamily="34" charset="0"/>
                        </a:rPr>
                        <a:t>decreased renal function)</a:t>
                      </a:r>
                      <a:endParaRPr lang="en-CA" sz="35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AC24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35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AC24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35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(0.0)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AC24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35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AC24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35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(2.0)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AC24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35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&gt;0.99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AC24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0769871"/>
                  </a:ext>
                </a:extLst>
              </a:tr>
              <a:tr h="623595">
                <a:tc>
                  <a:txBody>
                    <a:bodyPr/>
                    <a:lstStyle/>
                    <a:p>
                      <a:r>
                        <a:rPr lang="en-CA" sz="35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Discontinuation due to an AE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35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35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(6.2)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35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35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(8.2)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35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&gt;0.99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36399827"/>
                  </a:ext>
                </a:extLst>
              </a:tr>
              <a:tr h="623595">
                <a:tc>
                  <a:txBody>
                    <a:bodyPr/>
                    <a:lstStyle/>
                    <a:p>
                      <a:r>
                        <a:rPr lang="en-CA" sz="3500" dirty="0">
                          <a:latin typeface="Century Gothic" panose="020B0502020202020204" pitchFamily="34" charset="0"/>
                        </a:rPr>
                        <a:t>Hypoglycemia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AC24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35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AC24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35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(0.0)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AC24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35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AC24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35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(0.0)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AC24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35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—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AC24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4658551"/>
                  </a:ext>
                </a:extLst>
              </a:tr>
              <a:tr h="623595">
                <a:tc>
                  <a:txBody>
                    <a:bodyPr/>
                    <a:lstStyle/>
                    <a:p>
                      <a:r>
                        <a:rPr lang="en-CA" sz="3500" dirty="0">
                          <a:latin typeface="Century Gothic" panose="020B0502020202020204" pitchFamily="34" charset="0"/>
                        </a:rPr>
                        <a:t>Hypovolemia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35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35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(0.0)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35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35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(0.0)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35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—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17403516"/>
                  </a:ext>
                </a:extLst>
              </a:tr>
              <a:tr h="781328">
                <a:tc>
                  <a:txBody>
                    <a:bodyPr/>
                    <a:lstStyle/>
                    <a:p>
                      <a:r>
                        <a:rPr lang="en-CA" sz="3500" dirty="0">
                          <a:latin typeface="Century Gothic" panose="020B0502020202020204" pitchFamily="34" charset="0"/>
                        </a:rPr>
                        <a:t>Metabolic acidosis, ketoacidosis or diabetic ketoacidosis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AC24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35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AC24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35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(0.0)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AC24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35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AC24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35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(0.0)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AC24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35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—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AC24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9395498"/>
                  </a:ext>
                </a:extLst>
              </a:tr>
              <a:tr h="623595">
                <a:tc>
                  <a:txBody>
                    <a:bodyPr/>
                    <a:lstStyle/>
                    <a:p>
                      <a:r>
                        <a:rPr lang="en-CA" sz="35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Heart failure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35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35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(0.0)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35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35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(0.0)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35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—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5283457"/>
                  </a:ext>
                </a:extLst>
              </a:tr>
              <a:tr h="623595">
                <a:tc>
                  <a:txBody>
                    <a:bodyPr/>
                    <a:lstStyle/>
                    <a:p>
                      <a:r>
                        <a:rPr lang="en-CA" sz="3500" dirty="0">
                          <a:latin typeface="Century Gothic" panose="020B0502020202020204" pitchFamily="34" charset="0"/>
                        </a:rPr>
                        <a:t>Hospitalization for heart failure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AC24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35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AC24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35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(0.0)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AC24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35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AC24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35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(0.0)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AC24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35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—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AC24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1770110"/>
                  </a:ext>
                </a:extLst>
              </a:tr>
              <a:tr h="623595">
                <a:tc>
                  <a:txBody>
                    <a:bodyPr/>
                    <a:lstStyle/>
                    <a:p>
                      <a:pPr marL="0" marR="0" lvl="0" indent="0" algn="l" defTabSz="1828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3500" dirty="0">
                          <a:latin typeface="Century Gothic" panose="020B0502020202020204" pitchFamily="34" charset="0"/>
                        </a:rPr>
                        <a:t>Myocardial infarction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35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35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(0.0)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35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35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(0.0)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35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—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38656183"/>
                  </a:ext>
                </a:extLst>
              </a:tr>
              <a:tr h="623595">
                <a:tc>
                  <a:txBody>
                    <a:bodyPr/>
                    <a:lstStyle/>
                    <a:p>
                      <a:r>
                        <a:rPr lang="en-CA" sz="35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Revascularization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AC24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35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AC24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35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(0.0)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AC24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35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AC24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35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(0.0)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AC24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35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—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AC24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2835488"/>
                  </a:ext>
                </a:extLst>
              </a:tr>
              <a:tr h="623595">
                <a:tc>
                  <a:txBody>
                    <a:bodyPr/>
                    <a:lstStyle/>
                    <a:p>
                      <a:r>
                        <a:rPr lang="en-CA" sz="35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Stroke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35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35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(0.0)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35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35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(0.0)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35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—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513280"/>
                  </a:ext>
                </a:extLst>
              </a:tr>
              <a:tr h="623595">
                <a:tc>
                  <a:txBody>
                    <a:bodyPr/>
                    <a:lstStyle/>
                    <a:p>
                      <a:r>
                        <a:rPr lang="en-CA" sz="35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Death from cardiovascular causes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AC24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35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AC24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35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(0.0)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AC24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35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AC24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35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(0.0)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AC24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35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—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AC24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4983782"/>
                  </a:ext>
                </a:extLst>
              </a:tr>
              <a:tr h="623595">
                <a:tc>
                  <a:txBody>
                    <a:bodyPr/>
                    <a:lstStyle/>
                    <a:p>
                      <a:r>
                        <a:rPr lang="en-CA" sz="35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All-cause deaths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35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35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(0.0)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35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35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(0.0)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35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—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417774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262973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4AF65DB-76FF-4480-8408-AA781C0365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Strengths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B01F79-3A66-401B-8AA8-DFC64729086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CA" dirty="0"/>
              <a:t>Balanced and representative ASCVD population</a:t>
            </a:r>
          </a:p>
          <a:p>
            <a:r>
              <a:rPr lang="en-CA" dirty="0"/>
              <a:t>Use of gold standard </a:t>
            </a:r>
            <a:r>
              <a:rPr lang="en-CA" dirty="0" err="1"/>
              <a:t>cMRI</a:t>
            </a:r>
            <a:endParaRPr lang="en-CA" dirty="0"/>
          </a:p>
          <a:p>
            <a:r>
              <a:rPr lang="en-CA" dirty="0"/>
              <a:t>Physiologic and biologic examinations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B03928-26EC-4E91-BB95-1D19CC45D6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CA" dirty="0"/>
              <a:t>Limitations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3BE023D-B247-4F70-B77E-3EBE44BE3B57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Small sample size</a:t>
            </a:r>
          </a:p>
          <a:p>
            <a:r>
              <a:rPr lang="en-US" dirty="0"/>
              <a:t>Short follow-up</a:t>
            </a:r>
          </a:p>
          <a:p>
            <a:r>
              <a:rPr lang="en-US" dirty="0"/>
              <a:t>Stable and well treated CAD population without marked LVH at baseline, low BNP and </a:t>
            </a:r>
            <a:br>
              <a:rPr lang="en-US" dirty="0"/>
            </a:br>
            <a:r>
              <a:rPr lang="en-US" dirty="0"/>
              <a:t>without HF</a:t>
            </a:r>
          </a:p>
          <a:p>
            <a:endParaRPr lang="en-CA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FA3467-7172-4A8A-BE54-698AF475ED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A8E17FE8-BF60-4EE6-B4B4-89F273F44A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Strengths and Limitations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282540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DF64A30D-7B28-4E23-AEBE-44346663F9F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23249295"/>
              </p:ext>
            </p:extLst>
          </p:nvPr>
        </p:nvGraphicFramePr>
        <p:xfrm>
          <a:off x="1089500" y="4585495"/>
          <a:ext cx="22217975" cy="87868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AE46F45E-8800-4D5E-9889-F88F5BD897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dirty="0"/>
              <a:t>EMPA-HEART in Context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8E028C5-30E1-42D9-BDFC-C7CF0E15A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b="1" dirty="0" err="1"/>
              <a:t>Vardeny</a:t>
            </a:r>
            <a:r>
              <a:rPr lang="en-CA" b="1" dirty="0"/>
              <a:t> O and Solomon S </a:t>
            </a:r>
            <a:r>
              <a:rPr lang="en-CA" dirty="0"/>
              <a:t>et al. J Renin Angiotensin Aldosterone Syst. 2012;13:265-72.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1E54D50-F69F-4AA9-ACC1-8F94C82C2699}"/>
              </a:ext>
            </a:extLst>
          </p:cNvPr>
          <p:cNvSpPr txBox="1"/>
          <p:nvPr/>
        </p:nvSpPr>
        <p:spPr>
          <a:xfrm>
            <a:off x="4402592" y="2381923"/>
            <a:ext cx="8651927" cy="1464231"/>
          </a:xfrm>
          <a:prstGeom prst="roundRect">
            <a:avLst/>
          </a:prstGeom>
          <a:solidFill>
            <a:srgbClr val="7030A0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en-CA" sz="4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Aliskiren</a:t>
            </a:r>
            <a:r>
              <a:rPr lang="en-CA" sz="4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in Left Ventricular Hypertrophy (ALLAY) Trial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185003D6-0D3D-446F-9B11-FE0BF010B5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613452" y="2930562"/>
            <a:ext cx="4123281" cy="2231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ight Bracket 11">
            <a:extLst>
              <a:ext uri="{FF2B5EF4-FFF2-40B4-BE49-F238E27FC236}">
                <a16:creationId xmlns:a16="http://schemas.microsoft.com/office/drawing/2014/main" id="{AE623836-6A25-4BEE-9F1E-E0F67B8530A6}"/>
              </a:ext>
            </a:extLst>
          </p:cNvPr>
          <p:cNvSpPr/>
          <p:nvPr/>
        </p:nvSpPr>
        <p:spPr>
          <a:xfrm rot="16200000">
            <a:off x="8602555" y="2059958"/>
            <a:ext cx="252000" cy="7632000"/>
          </a:xfrm>
          <a:prstGeom prst="rightBracket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C3DF7DF-54F2-4504-AD0A-CE0A3ED066CC}"/>
              </a:ext>
            </a:extLst>
          </p:cNvPr>
          <p:cNvSpPr txBox="1"/>
          <p:nvPr/>
        </p:nvSpPr>
        <p:spPr>
          <a:xfrm>
            <a:off x="4885145" y="3891058"/>
            <a:ext cx="768682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dirty="0">
                <a:solidFill>
                  <a:srgbClr val="7030A0"/>
                </a:solidFill>
                <a:latin typeface="Century Gothic" panose="020B0502020202020204" pitchFamily="34" charset="0"/>
              </a:rPr>
              <a:t>N=111 with diabetes</a:t>
            </a:r>
          </a:p>
          <a:p>
            <a:r>
              <a:rPr lang="en-CA" sz="3600" dirty="0">
                <a:solidFill>
                  <a:srgbClr val="7030A0"/>
                </a:solidFill>
                <a:latin typeface="Century Gothic" panose="020B0502020202020204" pitchFamily="34" charset="0"/>
              </a:rPr>
              <a:t>Baseline SBP 148±14 mmHg</a:t>
            </a:r>
          </a:p>
          <a:p>
            <a:r>
              <a:rPr lang="en-CA" sz="3600" dirty="0">
                <a:solidFill>
                  <a:srgbClr val="7030A0"/>
                </a:solidFill>
                <a:latin typeface="Century Gothic" panose="020B0502020202020204" pitchFamily="34" charset="0"/>
              </a:rPr>
              <a:t>44 week follow up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5B0E9C3-239D-4BC2-942D-5F8D50E24BA4}"/>
              </a:ext>
            </a:extLst>
          </p:cNvPr>
          <p:cNvSpPr/>
          <p:nvPr/>
        </p:nvSpPr>
        <p:spPr>
          <a:xfrm>
            <a:off x="14059945" y="2381923"/>
            <a:ext cx="9247529" cy="99976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72703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09B25B-061E-462A-976E-AB89D0B873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dirty="0"/>
              <a:t>Summary 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05E0FC-BBC2-43D3-BFB4-7C1332E1AB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5415" y="2996377"/>
            <a:ext cx="22133169" cy="907846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5400" b="1" dirty="0"/>
              <a:t>Empagliflozin and </a:t>
            </a:r>
            <a:r>
              <a:rPr lang="en-US" sz="5400" b="1" dirty="0" err="1"/>
              <a:t>LVMI</a:t>
            </a:r>
            <a:r>
              <a:rPr lang="en-US" sz="5400" b="1" baseline="30000" dirty="0" err="1"/>
              <a:t>a</a:t>
            </a:r>
            <a:endParaRPr lang="en-US" sz="5400" b="1" baseline="30000" dirty="0"/>
          </a:p>
          <a:p>
            <a:r>
              <a:rPr lang="en-US" sz="5400" dirty="0"/>
              <a:t>In individuals with T2DM, and a history of stable CAD, empagliflozin 10 mg QD for 6 months significantly reduced </a:t>
            </a:r>
            <a:br>
              <a:rPr lang="en-US" sz="5400" dirty="0"/>
            </a:br>
            <a:r>
              <a:rPr lang="en-US" sz="5400" dirty="0"/>
              <a:t>LV mass compared with placebo</a:t>
            </a:r>
          </a:p>
          <a:p>
            <a:endParaRPr lang="en-US" sz="5400" dirty="0"/>
          </a:p>
          <a:p>
            <a:r>
              <a:rPr lang="en-US" sz="5400" dirty="0"/>
              <a:t>These benefits were seen in a normotensive population, with preserved ejection fraction, without known heart failure, and on top of standard of care therapies (with ≥80% on RAS blockers), and were greater in those with higher baseline LVMI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80FB14-AC38-46A4-AA95-2C54E9DD3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baseline="30000" dirty="0"/>
              <a:t>a</a:t>
            </a:r>
            <a:r>
              <a:rPr lang="en-CA" dirty="0"/>
              <a:t>, LV mass with papillary muscle mass indexed to body surface area.</a:t>
            </a:r>
          </a:p>
        </p:txBody>
      </p:sp>
    </p:spTree>
    <p:extLst>
      <p:ext uri="{BB962C8B-B14F-4D97-AF65-F5344CB8AC3E}">
        <p14:creationId xmlns:p14="http://schemas.microsoft.com/office/powerpoint/2010/main" val="2605781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09B25B-061E-462A-976E-AB89D0B873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dirty="0"/>
              <a:t>Summary II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05E0FC-BBC2-43D3-BFB4-7C1332E1AB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Empagliflozin treatment was associated with a significant reduction in </a:t>
            </a:r>
            <a:r>
              <a:rPr lang="en-US" sz="5400" i="1" dirty="0"/>
              <a:t>ambulatory</a:t>
            </a:r>
            <a:r>
              <a:rPr lang="en-US" sz="5400" dirty="0"/>
              <a:t> systolic blood pressure and elevation in hematocrit levels</a:t>
            </a:r>
          </a:p>
          <a:p>
            <a:pPr marL="0" indent="0">
              <a:buNone/>
            </a:pPr>
            <a:endParaRPr lang="en-US" sz="5400" dirty="0"/>
          </a:p>
          <a:p>
            <a:r>
              <a:rPr lang="en-US" sz="5400" dirty="0"/>
              <a:t>Baseline NT-</a:t>
            </a:r>
            <a:r>
              <a:rPr lang="en-US" sz="5400" dirty="0" err="1"/>
              <a:t>proBNP</a:t>
            </a:r>
            <a:r>
              <a:rPr lang="en-US" sz="5400" dirty="0"/>
              <a:t>, Troponin I and sST2 levels were low in this cohort and remain unaffected by empagliflozin</a:t>
            </a:r>
          </a:p>
          <a:p>
            <a:endParaRPr lang="en-US" sz="5400" dirty="0"/>
          </a:p>
          <a:p>
            <a:endParaRPr lang="en-CA" sz="54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80FB14-AC38-46A4-AA95-2C54E9DD3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263636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9D126B-B23A-4D99-A52C-75A18BCD78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FEEBB1-09E6-4996-AB2C-8F6707D4F7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These data suggest that </a:t>
            </a:r>
            <a:r>
              <a:rPr lang="en-US" dirty="0"/>
              <a:t>the SGLT2i, empagliflozin, promotes early, statistically and clinically significant reverse remodeling which may contribute to the CV and HF benefits observed in the EMPA-REG OUTCOME trial and other SGLT2i studies.</a:t>
            </a:r>
          </a:p>
          <a:p>
            <a:endParaRPr lang="en-US" dirty="0"/>
          </a:p>
          <a:p>
            <a:endParaRPr lang="en-CA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636FB1-1842-4007-BA54-7CE17E4F6F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4891678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Acknowledgement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Supported through an unrestricted investigator-initiated grant from Boehringer Ingelheim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027531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wearing a suit and tie smiling at the camera&#10;&#10;Description automatically generated">
            <a:extLst>
              <a:ext uri="{FF2B5EF4-FFF2-40B4-BE49-F238E27FC236}">
                <a16:creationId xmlns:a16="http://schemas.microsoft.com/office/drawing/2014/main" id="{BAA1795D-CB2E-4416-A399-4885C904197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13" t="1" r="4791" b="27268"/>
          <a:stretch/>
        </p:blipFill>
        <p:spPr>
          <a:xfrm>
            <a:off x="3779048" y="4682306"/>
            <a:ext cx="2082800" cy="2743200"/>
          </a:xfrm>
          <a:prstGeom prst="rect">
            <a:avLst/>
          </a:prstGeom>
        </p:spPr>
      </p:pic>
      <p:pic>
        <p:nvPicPr>
          <p:cNvPr id="6" name="Picture 14">
            <a:extLst>
              <a:ext uri="{FF2B5EF4-FFF2-40B4-BE49-F238E27FC236}">
                <a16:creationId xmlns:a16="http://schemas.microsoft.com/office/drawing/2014/main" id="{90323F0D-E922-407F-9E9C-1D6B235E16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"/>
          <a:stretch/>
        </p:blipFill>
        <p:spPr bwMode="auto">
          <a:xfrm>
            <a:off x="2260572" y="693283"/>
            <a:ext cx="2072904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762E2FBA-23E1-4BC0-BBAF-704932E0E0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5" t="6168" r="8089" b="18910"/>
          <a:stretch/>
        </p:blipFill>
        <p:spPr bwMode="auto">
          <a:xfrm>
            <a:off x="2260572" y="8674282"/>
            <a:ext cx="20828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8AACF6D-C4F4-441D-99A7-DE09F3CE938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50" t="3872" r="11215" b="24032"/>
          <a:stretch/>
        </p:blipFill>
        <p:spPr>
          <a:xfrm>
            <a:off x="5342380" y="8674282"/>
            <a:ext cx="2082800" cy="27432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EACFC11-85C9-43D8-9D33-4B5503639B3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2" t="11539" r="11408" b="15150"/>
          <a:stretch/>
        </p:blipFill>
        <p:spPr>
          <a:xfrm>
            <a:off x="5342380" y="693283"/>
            <a:ext cx="2082800" cy="27432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08F6B35-9777-4422-8A24-5DBFDABC9A8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95"/>
          <a:stretch/>
        </p:blipFill>
        <p:spPr>
          <a:xfrm>
            <a:off x="9962457" y="4682306"/>
            <a:ext cx="2082800" cy="27432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384E7E8-6CF2-4FCB-BFD5-CFC6A7D618D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00" r="17600" b="13600"/>
          <a:stretch/>
        </p:blipFill>
        <p:spPr>
          <a:xfrm>
            <a:off x="8434084" y="8674282"/>
            <a:ext cx="2082800" cy="27432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1D14D7A-642D-4B45-9DEE-A44ED956BBFA}"/>
              </a:ext>
            </a:extLst>
          </p:cNvPr>
          <p:cNvSpPr txBox="1"/>
          <p:nvPr/>
        </p:nvSpPr>
        <p:spPr>
          <a:xfrm>
            <a:off x="2293692" y="3554969"/>
            <a:ext cx="1909497" cy="9787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3600" dirty="0">
                <a:latin typeface="Century Gothic" panose="020B0502020202020204" pitchFamily="34" charset="0"/>
              </a:rPr>
              <a:t>Subodh</a:t>
            </a:r>
          </a:p>
          <a:p>
            <a:pPr>
              <a:lnSpc>
                <a:spcPct val="80000"/>
              </a:lnSpc>
            </a:pPr>
            <a:r>
              <a:rPr lang="en-US" sz="3600" dirty="0">
                <a:latin typeface="Century Gothic" panose="020B0502020202020204" pitchFamily="34" charset="0"/>
              </a:rPr>
              <a:t>Verma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FB35585-8116-4792-B173-97D872EFFD59}"/>
              </a:ext>
            </a:extLst>
          </p:cNvPr>
          <p:cNvSpPr txBox="1"/>
          <p:nvPr/>
        </p:nvSpPr>
        <p:spPr>
          <a:xfrm>
            <a:off x="5361153" y="3554471"/>
            <a:ext cx="2012089" cy="9787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3600" dirty="0">
                <a:latin typeface="Century Gothic" panose="020B0502020202020204" pitchFamily="34" charset="0"/>
              </a:rPr>
              <a:t>C David</a:t>
            </a:r>
          </a:p>
          <a:p>
            <a:pPr>
              <a:lnSpc>
                <a:spcPct val="80000"/>
              </a:lnSpc>
            </a:pPr>
            <a:r>
              <a:rPr lang="en-US" sz="3600" dirty="0">
                <a:latin typeface="Century Gothic" panose="020B0502020202020204" pitchFamily="34" charset="0"/>
              </a:rPr>
              <a:t>Mazer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4E8C7A5-E9BB-4D77-991B-A3CDE5A34B21}"/>
              </a:ext>
            </a:extLst>
          </p:cNvPr>
          <p:cNvSpPr txBox="1"/>
          <p:nvPr/>
        </p:nvSpPr>
        <p:spPr>
          <a:xfrm>
            <a:off x="8275248" y="3554471"/>
            <a:ext cx="2271777" cy="9787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3600" dirty="0">
                <a:latin typeface="Century Gothic" panose="020B0502020202020204" pitchFamily="34" charset="0"/>
              </a:rPr>
              <a:t>Andrew T</a:t>
            </a:r>
          </a:p>
          <a:p>
            <a:pPr>
              <a:lnSpc>
                <a:spcPct val="80000"/>
              </a:lnSpc>
            </a:pPr>
            <a:r>
              <a:rPr lang="en-US" sz="3600" dirty="0">
                <a:latin typeface="Century Gothic" panose="020B0502020202020204" pitchFamily="34" charset="0"/>
              </a:rPr>
              <a:t>Yan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112C170-32C8-4D22-97DA-A929CEA59E43}"/>
              </a:ext>
            </a:extLst>
          </p:cNvPr>
          <p:cNvSpPr txBox="1"/>
          <p:nvPr/>
        </p:nvSpPr>
        <p:spPr>
          <a:xfrm>
            <a:off x="752544" y="7550310"/>
            <a:ext cx="1952779" cy="9787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3600" dirty="0">
                <a:latin typeface="Century Gothic" panose="020B0502020202020204" pitchFamily="34" charset="0"/>
              </a:rPr>
              <a:t>David H</a:t>
            </a:r>
          </a:p>
          <a:p>
            <a:pPr>
              <a:lnSpc>
                <a:spcPct val="80000"/>
              </a:lnSpc>
            </a:pPr>
            <a:r>
              <a:rPr lang="en-US" sz="3600" dirty="0">
                <a:latin typeface="Century Gothic" panose="020B0502020202020204" pitchFamily="34" charset="0"/>
              </a:rPr>
              <a:t>Fitchett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005DAF5-36DF-4F35-B3A1-4FD18865D2A0}"/>
              </a:ext>
            </a:extLst>
          </p:cNvPr>
          <p:cNvSpPr txBox="1"/>
          <p:nvPr/>
        </p:nvSpPr>
        <p:spPr>
          <a:xfrm>
            <a:off x="3394313" y="7550310"/>
            <a:ext cx="2885726" cy="9787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3600" dirty="0">
                <a:latin typeface="Century Gothic" panose="020B0502020202020204" pitchFamily="34" charset="0"/>
              </a:rPr>
              <a:t>Lawrence A</a:t>
            </a:r>
          </a:p>
          <a:p>
            <a:pPr>
              <a:lnSpc>
                <a:spcPct val="80000"/>
              </a:lnSpc>
            </a:pPr>
            <a:r>
              <a:rPr lang="en-US" sz="3600" dirty="0">
                <a:latin typeface="Century Gothic" panose="020B0502020202020204" pitchFamily="34" charset="0"/>
              </a:rPr>
              <a:t>Leiter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1C569AF-AB9E-48B4-BB96-80BB735FF20C}"/>
              </a:ext>
            </a:extLst>
          </p:cNvPr>
          <p:cNvSpPr txBox="1"/>
          <p:nvPr/>
        </p:nvSpPr>
        <p:spPr>
          <a:xfrm>
            <a:off x="9872001" y="7552284"/>
            <a:ext cx="2331087" cy="9787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3600" dirty="0">
                <a:latin typeface="Century Gothic" panose="020B0502020202020204" pitchFamily="34" charset="0"/>
              </a:rPr>
              <a:t>Deepak L</a:t>
            </a:r>
          </a:p>
          <a:p>
            <a:pPr>
              <a:lnSpc>
                <a:spcPct val="80000"/>
              </a:lnSpc>
            </a:pPr>
            <a:r>
              <a:rPr lang="en-US" sz="3600" dirty="0">
                <a:latin typeface="Century Gothic" panose="020B0502020202020204" pitchFamily="34" charset="0"/>
              </a:rPr>
              <a:t>Bhatt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C7825CD-90F8-462F-B121-A5E78C5AF253}"/>
              </a:ext>
            </a:extLst>
          </p:cNvPr>
          <p:cNvSpPr txBox="1"/>
          <p:nvPr/>
        </p:nvSpPr>
        <p:spPr>
          <a:xfrm>
            <a:off x="2466504" y="11535470"/>
            <a:ext cx="1672253" cy="9787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3600" dirty="0">
                <a:latin typeface="Century Gothic" panose="020B0502020202020204" pitchFamily="34" charset="0"/>
              </a:rPr>
              <a:t>Adrian</a:t>
            </a:r>
          </a:p>
          <a:p>
            <a:pPr>
              <a:lnSpc>
                <a:spcPct val="80000"/>
              </a:lnSpc>
            </a:pPr>
            <a:r>
              <a:rPr lang="en-US" sz="3600" dirty="0">
                <a:latin typeface="Century Gothic" panose="020B0502020202020204" pitchFamily="34" charset="0"/>
              </a:rPr>
              <a:t>Quan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02BC160-0B45-4403-8A57-FEA4393A1FDB}"/>
              </a:ext>
            </a:extLst>
          </p:cNvPr>
          <p:cNvSpPr txBox="1"/>
          <p:nvPr/>
        </p:nvSpPr>
        <p:spPr>
          <a:xfrm>
            <a:off x="5475767" y="11535470"/>
            <a:ext cx="1941557" cy="9787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3600" dirty="0">
                <a:latin typeface="Century Gothic" panose="020B0502020202020204" pitchFamily="34" charset="0"/>
              </a:rPr>
              <a:t>Bernard</a:t>
            </a:r>
          </a:p>
          <a:p>
            <a:pPr>
              <a:lnSpc>
                <a:spcPct val="80000"/>
              </a:lnSpc>
            </a:pPr>
            <a:r>
              <a:rPr lang="en-US" sz="3600" dirty="0" err="1">
                <a:latin typeface="Century Gothic" panose="020B0502020202020204" pitchFamily="34" charset="0"/>
              </a:rPr>
              <a:t>Zinman</a:t>
            </a:r>
            <a:endParaRPr lang="en-US" sz="3600" dirty="0">
              <a:latin typeface="Century Gothic" panose="020B0502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DB5DC2D-1B1D-459D-AB05-64A77465AB3A}"/>
              </a:ext>
            </a:extLst>
          </p:cNvPr>
          <p:cNvSpPr txBox="1"/>
          <p:nvPr/>
        </p:nvSpPr>
        <p:spPr>
          <a:xfrm>
            <a:off x="7962131" y="11535470"/>
            <a:ext cx="3074987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3600" dirty="0">
                <a:latin typeface="Century Gothic" panose="020B0502020202020204" pitchFamily="34" charset="0"/>
              </a:rPr>
              <a:t>Kim A</a:t>
            </a:r>
          </a:p>
          <a:p>
            <a:pPr>
              <a:lnSpc>
                <a:spcPct val="80000"/>
              </a:lnSpc>
            </a:pPr>
            <a:r>
              <a:rPr lang="en-US" sz="3600" dirty="0">
                <a:latin typeface="Century Gothic" panose="020B0502020202020204" pitchFamily="34" charset="0"/>
              </a:rPr>
              <a:t>Connelly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5B180D75-08C4-4F82-BBAD-DE4F83B3DFC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3" r="25779" b="27347"/>
          <a:stretch/>
        </p:blipFill>
        <p:spPr>
          <a:xfrm>
            <a:off x="687344" y="4682306"/>
            <a:ext cx="2082800" cy="27432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80D6288-4821-4A9F-872A-363502F9EC8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00" r="7270"/>
          <a:stretch/>
        </p:blipFill>
        <p:spPr>
          <a:xfrm>
            <a:off x="8434084" y="693283"/>
            <a:ext cx="2074333" cy="2743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E2AE7AA-84A4-4CD4-94E9-3F53B39AFF0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95" r="12703" b="7710"/>
          <a:stretch/>
        </p:blipFill>
        <p:spPr>
          <a:xfrm>
            <a:off x="6870752" y="4682306"/>
            <a:ext cx="2082800" cy="2736395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E9CA053E-A60D-4380-AEE5-FDE33E059A8E}"/>
              </a:ext>
            </a:extLst>
          </p:cNvPr>
          <p:cNvSpPr txBox="1"/>
          <p:nvPr/>
        </p:nvSpPr>
        <p:spPr>
          <a:xfrm>
            <a:off x="7252266" y="7552284"/>
            <a:ext cx="1353256" cy="9787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3600" dirty="0">
                <a:latin typeface="Century Gothic" panose="020B0502020202020204" pitchFamily="34" charset="0"/>
              </a:rPr>
              <a:t>Peter</a:t>
            </a:r>
          </a:p>
          <a:p>
            <a:pPr>
              <a:lnSpc>
                <a:spcPct val="80000"/>
              </a:lnSpc>
            </a:pPr>
            <a:r>
              <a:rPr lang="en-US" sz="3600" dirty="0" err="1">
                <a:latin typeface="Century Gothic" panose="020B0502020202020204" pitchFamily="34" charset="0"/>
              </a:rPr>
              <a:t>Jüni</a:t>
            </a:r>
            <a:endParaRPr lang="en-US" sz="3600" dirty="0">
              <a:latin typeface="Century Gothic" panose="020B0502020202020204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E8DEE720-8819-488A-B0A2-98FE5A1D756E}"/>
              </a:ext>
            </a:extLst>
          </p:cNvPr>
          <p:cNvSpPr/>
          <p:nvPr/>
        </p:nvSpPr>
        <p:spPr>
          <a:xfrm>
            <a:off x="12398479" y="2767864"/>
            <a:ext cx="6400800" cy="3785652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algn="l"/>
            <a:r>
              <a:rPr lang="en-US" sz="4000" dirty="0">
                <a:solidFill>
                  <a:srgbClr val="333333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Ronald M Goldenberg</a:t>
            </a:r>
          </a:p>
          <a:p>
            <a:pPr algn="l"/>
            <a:r>
              <a:rPr lang="en-US" sz="4000" dirty="0">
                <a:solidFill>
                  <a:srgbClr val="333333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Shaun G Goodman</a:t>
            </a:r>
          </a:p>
          <a:p>
            <a:pPr algn="l"/>
            <a:r>
              <a:rPr lang="en-US" sz="4000" dirty="0">
                <a:solidFill>
                  <a:srgbClr val="333333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Michael E </a:t>
            </a:r>
            <a:r>
              <a:rPr lang="en-US" sz="4000" dirty="0" err="1">
                <a:solidFill>
                  <a:srgbClr val="333333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Farkouh</a:t>
            </a:r>
            <a:endParaRPr lang="en-US" sz="4000" dirty="0">
              <a:solidFill>
                <a:srgbClr val="333333"/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pPr algn="l"/>
            <a:r>
              <a:rPr lang="en-US" sz="4000" dirty="0">
                <a:solidFill>
                  <a:srgbClr val="333333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David W H Dai</a:t>
            </a:r>
          </a:p>
          <a:p>
            <a:pPr algn="l"/>
            <a:r>
              <a:rPr lang="en-US" sz="4000" dirty="0" err="1">
                <a:solidFill>
                  <a:srgbClr val="333333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Hwee</a:t>
            </a:r>
            <a:r>
              <a:rPr lang="en-US" sz="4000" dirty="0">
                <a:solidFill>
                  <a:srgbClr val="333333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 Teoh</a:t>
            </a:r>
          </a:p>
          <a:p>
            <a:pPr algn="l"/>
            <a:r>
              <a:rPr lang="en-US" sz="4000" dirty="0">
                <a:solidFill>
                  <a:srgbClr val="333333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Andrew </a:t>
            </a:r>
            <a:r>
              <a:rPr lang="en-US" sz="4000" dirty="0" err="1">
                <a:solidFill>
                  <a:srgbClr val="333333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Liuni</a:t>
            </a:r>
            <a:endParaRPr lang="en-US" sz="4000" dirty="0">
              <a:latin typeface="Century Gothic" panose="020B050202020202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CFBE604F-F025-488E-AD00-748641248D75}"/>
              </a:ext>
            </a:extLst>
          </p:cNvPr>
          <p:cNvSpPr/>
          <p:nvPr/>
        </p:nvSpPr>
        <p:spPr>
          <a:xfrm>
            <a:off x="18669739" y="5808970"/>
            <a:ext cx="6400800" cy="4401205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algn="l"/>
            <a:r>
              <a:rPr lang="en-US" sz="4000" dirty="0">
                <a:solidFill>
                  <a:srgbClr val="333333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Arun Partridge</a:t>
            </a:r>
          </a:p>
          <a:p>
            <a:pPr algn="l"/>
            <a:r>
              <a:rPr lang="en-US" sz="4000" dirty="0">
                <a:solidFill>
                  <a:srgbClr val="333333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‎‎Christopher Bonneau</a:t>
            </a:r>
          </a:p>
          <a:p>
            <a:pPr algn="l"/>
            <a:r>
              <a:rPr lang="en-US" sz="4000" dirty="0">
                <a:solidFill>
                  <a:srgbClr val="333333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Ehab </a:t>
            </a:r>
            <a:r>
              <a:rPr lang="en-US" sz="4000" dirty="0" err="1">
                <a:solidFill>
                  <a:srgbClr val="333333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Bakbak</a:t>
            </a:r>
            <a:endParaRPr lang="en-US" sz="4000" dirty="0">
              <a:solidFill>
                <a:srgbClr val="333333"/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pPr algn="l"/>
            <a:r>
              <a:rPr lang="en-US" sz="4000" dirty="0">
                <a:solidFill>
                  <a:srgbClr val="333333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Natasha Dhingra</a:t>
            </a:r>
          </a:p>
          <a:p>
            <a:pPr algn="l"/>
            <a:r>
              <a:rPr lang="en-US" sz="4000" dirty="0">
                <a:solidFill>
                  <a:srgbClr val="333333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Andrew H Williams</a:t>
            </a:r>
          </a:p>
          <a:p>
            <a:pPr algn="l"/>
            <a:r>
              <a:rPr lang="en-US" sz="4000" dirty="0">
                <a:solidFill>
                  <a:srgbClr val="333333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Sai G </a:t>
            </a:r>
            <a:r>
              <a:rPr lang="en-US" sz="4000" dirty="0" err="1">
                <a:solidFill>
                  <a:srgbClr val="333333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Lambotharan</a:t>
            </a:r>
            <a:endParaRPr lang="en-US" sz="4000" dirty="0">
              <a:solidFill>
                <a:srgbClr val="333333"/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pPr algn="l"/>
            <a:r>
              <a:rPr lang="en-US" sz="4000" dirty="0">
                <a:solidFill>
                  <a:srgbClr val="333333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Naveen Gupta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2E6C3FF1-A46D-4EF2-B901-7BDB8D80AE0B}"/>
              </a:ext>
            </a:extLst>
          </p:cNvPr>
          <p:cNvSpPr/>
          <p:nvPr/>
        </p:nvSpPr>
        <p:spPr>
          <a:xfrm>
            <a:off x="18669739" y="2767864"/>
            <a:ext cx="6400800" cy="1323439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algn="l"/>
            <a:r>
              <a:rPr lang="en-US" sz="4000" dirty="0">
                <a:solidFill>
                  <a:srgbClr val="333333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Anna </a:t>
            </a:r>
            <a:r>
              <a:rPr lang="en-US" sz="4000" dirty="0" err="1">
                <a:solidFill>
                  <a:srgbClr val="333333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Slabiak</a:t>
            </a:r>
            <a:endParaRPr lang="en-US" sz="4000" dirty="0">
              <a:solidFill>
                <a:srgbClr val="333333"/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pPr algn="l"/>
            <a:r>
              <a:rPr lang="en-US" sz="4000" dirty="0">
                <a:solidFill>
                  <a:srgbClr val="333333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Olugbenga O Bello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BB982B84-465C-4AB0-BAC3-691D7C0CB1AA}"/>
              </a:ext>
            </a:extLst>
          </p:cNvPr>
          <p:cNvSpPr/>
          <p:nvPr/>
        </p:nvSpPr>
        <p:spPr>
          <a:xfrm>
            <a:off x="12398479" y="7605729"/>
            <a:ext cx="6400800" cy="3170099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algn="l"/>
            <a:r>
              <a:rPr lang="en-US" sz="4000" dirty="0">
                <a:solidFill>
                  <a:srgbClr val="333333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Tamique Mason</a:t>
            </a:r>
          </a:p>
          <a:p>
            <a:pPr algn="l"/>
            <a:r>
              <a:rPr lang="en-US" sz="4000" dirty="0">
                <a:solidFill>
                  <a:srgbClr val="333333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Erika </a:t>
            </a:r>
            <a:r>
              <a:rPr lang="en-US" sz="4000" dirty="0" err="1">
                <a:solidFill>
                  <a:srgbClr val="333333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Opingari</a:t>
            </a:r>
            <a:endParaRPr lang="en-US" sz="4000" dirty="0">
              <a:solidFill>
                <a:srgbClr val="333333"/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pPr algn="l"/>
            <a:r>
              <a:rPr lang="en-US" sz="4000" dirty="0">
                <a:solidFill>
                  <a:srgbClr val="333333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Vinay Garg</a:t>
            </a:r>
          </a:p>
          <a:p>
            <a:pPr algn="l"/>
            <a:r>
              <a:rPr lang="en-US" sz="4000" dirty="0">
                <a:solidFill>
                  <a:srgbClr val="333333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Biswajit Chowdhury</a:t>
            </a:r>
          </a:p>
          <a:p>
            <a:pPr algn="l"/>
            <a:endParaRPr lang="en-US" sz="4000" dirty="0">
              <a:solidFill>
                <a:srgbClr val="333333"/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36220BD-6536-4464-88DF-D8BBF1D6B00D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26" t="10100" r="16284" b="28077"/>
          <a:stretch/>
        </p:blipFill>
        <p:spPr>
          <a:xfrm>
            <a:off x="8434084" y="693283"/>
            <a:ext cx="2074334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7646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CF661D-EF2E-4E84-B655-9B8BD91D43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EMPA-REG OUTCOME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D370EB-C664-447F-9EAE-D167836E65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81459" y="2755138"/>
            <a:ext cx="10404000" cy="935151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Randomized 7,020 adults with</a:t>
            </a:r>
          </a:p>
          <a:p>
            <a:r>
              <a:rPr lang="en-US" sz="4800" dirty="0"/>
              <a:t>T2DM and established CVD (CAD, PAD or CVD)</a:t>
            </a:r>
          </a:p>
          <a:p>
            <a:r>
              <a:rPr lang="en-US" sz="4800" dirty="0"/>
              <a:t>Heart failure ~10%</a:t>
            </a:r>
          </a:p>
          <a:p>
            <a:r>
              <a:rPr lang="en-US" sz="4800" dirty="0"/>
              <a:t>A1C 7.0 to10.0%</a:t>
            </a:r>
          </a:p>
          <a:p>
            <a:r>
              <a:rPr lang="en-US" sz="4800" dirty="0"/>
              <a:t>eGFR ≥30 mL/min/1.73m</a:t>
            </a:r>
            <a:r>
              <a:rPr lang="en-US" sz="4800" baseline="30000" dirty="0"/>
              <a:t>2</a:t>
            </a:r>
            <a:r>
              <a:rPr lang="en-US" sz="4800" dirty="0"/>
              <a:t> </a:t>
            </a:r>
          </a:p>
          <a:p>
            <a:endParaRPr lang="en-CA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46F69B-D38B-410A-9635-D3CF7C02E1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344400" y="2755138"/>
            <a:ext cx="10404000" cy="935151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Compared to placebo, the SGLT2i empagliflozin</a:t>
            </a:r>
          </a:p>
          <a:p>
            <a:pPr marL="0" indent="0">
              <a:buNone/>
            </a:pPr>
            <a:endParaRPr lang="en-C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58929C-08A9-4C1D-85AA-68B7384421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/>
              <a:t>SGLT2i, sodium-glucose co-transporter 2 inhibitor; T2DM, type 2 diabetes mellitus.</a:t>
            </a:r>
          </a:p>
          <a:p>
            <a:r>
              <a:rPr lang="en-CA" dirty="0" err="1"/>
              <a:t>Zinman</a:t>
            </a:r>
            <a:r>
              <a:rPr lang="en-CA" dirty="0"/>
              <a:t> B et al. N </a:t>
            </a:r>
            <a:r>
              <a:rPr lang="en-CA" dirty="0" err="1"/>
              <a:t>Engl</a:t>
            </a:r>
            <a:r>
              <a:rPr lang="en-CA" dirty="0"/>
              <a:t> J Med. 2015;373:2117-28.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34D46FD-316C-4BD5-A705-F634E0756A5F}"/>
              </a:ext>
            </a:extLst>
          </p:cNvPr>
          <p:cNvGrpSpPr/>
          <p:nvPr/>
        </p:nvGrpSpPr>
        <p:grpSpPr>
          <a:xfrm>
            <a:off x="18646728" y="5017753"/>
            <a:ext cx="4206602" cy="2574766"/>
            <a:chOff x="1534936" y="4237556"/>
            <a:chExt cx="2103301" cy="1287383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CD63B77-4851-4720-A720-44FD8CDBB010}"/>
                </a:ext>
              </a:extLst>
            </p:cNvPr>
            <p:cNvSpPr txBox="1"/>
            <p:nvPr/>
          </p:nvSpPr>
          <p:spPr>
            <a:xfrm>
              <a:off x="1534936" y="5109440"/>
              <a:ext cx="1556677" cy="4154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defTabSz="1828800" hangingPunct="1"/>
              <a:r>
                <a:rPr lang="en-US" sz="4800" kern="1200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CV death</a:t>
              </a:r>
              <a:endParaRPr lang="en-CA" sz="4800" kern="1200" dirty="0">
                <a:solidFill>
                  <a:prstClr val="black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191E35F-4EE0-4908-9248-3230453EB732}"/>
                </a:ext>
              </a:extLst>
            </p:cNvPr>
            <p:cNvSpPr txBox="1"/>
            <p:nvPr/>
          </p:nvSpPr>
          <p:spPr>
            <a:xfrm>
              <a:off x="1534936" y="4237556"/>
              <a:ext cx="2103301" cy="9694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defTabSz="1828800" hangingPunct="1"/>
              <a:r>
                <a:rPr lang="en-CA" sz="12000" b="1" kern="1200" dirty="0">
                  <a:solidFill>
                    <a:srgbClr val="BC0C20"/>
                  </a:solidFill>
                  <a:latin typeface="Century Gothic" panose="020B0502020202020204" pitchFamily="34" charset="0"/>
                </a:rPr>
                <a:t>38</a:t>
              </a:r>
              <a:r>
                <a:rPr lang="en-CA" sz="12000" b="1" kern="1200" dirty="0">
                  <a:solidFill>
                    <a:srgbClr val="BC0C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%</a:t>
              </a:r>
              <a:r>
                <a:rPr lang="en-CA" sz="12000" b="1" kern="1200" dirty="0">
                  <a:solidFill>
                    <a:srgbClr val="BC0C20"/>
                  </a:solidFill>
                  <a:latin typeface="Century Gothic" panose="020B0502020202020204" pitchFamily="34" charset="0"/>
                  <a:sym typeface="Symbol" panose="05050102010706020507" pitchFamily="18" charset="2"/>
                </a:rPr>
                <a:t></a:t>
              </a:r>
              <a:endParaRPr lang="en-CA" sz="12000" b="1" kern="1200" dirty="0">
                <a:solidFill>
                  <a:srgbClr val="BC0C20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3BF73ADB-2F0A-49FC-8B95-B060A045B1F1}"/>
              </a:ext>
            </a:extLst>
          </p:cNvPr>
          <p:cNvGrpSpPr/>
          <p:nvPr/>
        </p:nvGrpSpPr>
        <p:grpSpPr>
          <a:xfrm>
            <a:off x="13432969" y="5017753"/>
            <a:ext cx="4281942" cy="3313428"/>
            <a:chOff x="1534936" y="4237556"/>
            <a:chExt cx="2140971" cy="1656714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4D52284-248A-4EB7-8DBB-D6406CCEF5CB}"/>
                </a:ext>
              </a:extLst>
            </p:cNvPr>
            <p:cNvSpPr txBox="1"/>
            <p:nvPr/>
          </p:nvSpPr>
          <p:spPr>
            <a:xfrm>
              <a:off x="1534936" y="5109440"/>
              <a:ext cx="2140971" cy="7848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defTabSz="1828800" hangingPunct="1"/>
              <a:r>
                <a:rPr lang="en-US" sz="4800" kern="1200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Risk for</a:t>
              </a:r>
            </a:p>
            <a:p>
              <a:pPr algn="l" defTabSz="1828800" hangingPunct="1"/>
              <a:r>
                <a:rPr lang="en-US" sz="4800" kern="1200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3-point MACE</a:t>
              </a:r>
              <a:endParaRPr lang="en-CA" sz="4800" kern="1200" dirty="0">
                <a:solidFill>
                  <a:prstClr val="black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BA7BB0C-F156-4CC5-BA8F-B0ECE2E7D106}"/>
                </a:ext>
              </a:extLst>
            </p:cNvPr>
            <p:cNvSpPr txBox="1"/>
            <p:nvPr/>
          </p:nvSpPr>
          <p:spPr>
            <a:xfrm>
              <a:off x="1534936" y="4237556"/>
              <a:ext cx="2103301" cy="9694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defTabSz="1828800" hangingPunct="1"/>
              <a:r>
                <a:rPr lang="en-CA" sz="12000" b="1" kern="1200" dirty="0">
                  <a:solidFill>
                    <a:srgbClr val="BC0C20"/>
                  </a:solidFill>
                  <a:latin typeface="Century Gothic" panose="020B0502020202020204" pitchFamily="34" charset="0"/>
                </a:rPr>
                <a:t>14</a:t>
              </a:r>
              <a:r>
                <a:rPr lang="en-CA" sz="12000" b="1" kern="1200" dirty="0">
                  <a:solidFill>
                    <a:srgbClr val="BC0C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%</a:t>
              </a:r>
              <a:r>
                <a:rPr lang="en-CA" sz="12000" b="1" kern="1200" dirty="0">
                  <a:solidFill>
                    <a:srgbClr val="BC0C20"/>
                  </a:solidFill>
                  <a:latin typeface="Century Gothic" panose="020B0502020202020204" pitchFamily="34" charset="0"/>
                  <a:sym typeface="Symbol" panose="05050102010706020507" pitchFamily="18" charset="2"/>
                </a:rPr>
                <a:t></a:t>
              </a:r>
              <a:endParaRPr lang="en-CA" sz="12000" b="1" kern="1200" dirty="0">
                <a:solidFill>
                  <a:srgbClr val="BC0C20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7435324-EAFF-44BE-A567-0A7C9FE1B353}"/>
              </a:ext>
            </a:extLst>
          </p:cNvPr>
          <p:cNvGrpSpPr/>
          <p:nvPr/>
        </p:nvGrpSpPr>
        <p:grpSpPr>
          <a:xfrm>
            <a:off x="13493883" y="8695187"/>
            <a:ext cx="4206602" cy="3313428"/>
            <a:chOff x="1534936" y="4237556"/>
            <a:chExt cx="2103301" cy="1656714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E0AD023-C9D6-4EF0-BD26-85A24931C25E}"/>
                </a:ext>
              </a:extLst>
            </p:cNvPr>
            <p:cNvSpPr txBox="1"/>
            <p:nvPr/>
          </p:nvSpPr>
          <p:spPr>
            <a:xfrm>
              <a:off x="1534936" y="5109440"/>
              <a:ext cx="1461298" cy="7848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defTabSz="1828800" hangingPunct="1"/>
              <a:r>
                <a:rPr lang="en-US" sz="4800" kern="1200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All-cause</a:t>
              </a:r>
            </a:p>
            <a:p>
              <a:pPr algn="l" defTabSz="1828800" hangingPunct="1"/>
              <a:r>
                <a:rPr lang="en-US" sz="4800" kern="1200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mortality</a:t>
              </a:r>
              <a:endParaRPr lang="en-CA" sz="4800" kern="1200" dirty="0">
                <a:solidFill>
                  <a:prstClr val="black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F1920CB-63C5-49C1-A654-E04A1804066F}"/>
                </a:ext>
              </a:extLst>
            </p:cNvPr>
            <p:cNvSpPr txBox="1"/>
            <p:nvPr/>
          </p:nvSpPr>
          <p:spPr>
            <a:xfrm>
              <a:off x="1534936" y="4237556"/>
              <a:ext cx="2103301" cy="9694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defTabSz="1828800" hangingPunct="1"/>
              <a:r>
                <a:rPr lang="en-CA" sz="12000" b="1" kern="1200" dirty="0">
                  <a:solidFill>
                    <a:srgbClr val="BC0C20"/>
                  </a:solidFill>
                  <a:latin typeface="Century Gothic" panose="020B0502020202020204" pitchFamily="34" charset="0"/>
                </a:rPr>
                <a:t>32</a:t>
              </a:r>
              <a:r>
                <a:rPr lang="en-CA" sz="12000" b="1" kern="1200" dirty="0">
                  <a:solidFill>
                    <a:srgbClr val="BC0C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%</a:t>
              </a:r>
              <a:r>
                <a:rPr lang="en-CA" sz="12000" b="1" kern="1200" dirty="0">
                  <a:solidFill>
                    <a:srgbClr val="BC0C20"/>
                  </a:solidFill>
                  <a:latin typeface="Century Gothic" panose="020B0502020202020204" pitchFamily="34" charset="0"/>
                  <a:sym typeface="Symbol" panose="05050102010706020507" pitchFamily="18" charset="2"/>
                </a:rPr>
                <a:t></a:t>
              </a:r>
              <a:endParaRPr lang="en-CA" sz="12000" b="1" kern="1200" dirty="0">
                <a:solidFill>
                  <a:srgbClr val="BC0C20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65DCDF2-875C-4D39-A2F4-D8AAA25B3B18}"/>
              </a:ext>
            </a:extLst>
          </p:cNvPr>
          <p:cNvGrpSpPr/>
          <p:nvPr/>
        </p:nvGrpSpPr>
        <p:grpSpPr>
          <a:xfrm>
            <a:off x="18657148" y="8695187"/>
            <a:ext cx="4717958" cy="3313428"/>
            <a:chOff x="1534936" y="4237556"/>
            <a:chExt cx="2358979" cy="1656714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ECE24D8-15E1-4DE7-B4AE-B3381CCABC1D}"/>
                </a:ext>
              </a:extLst>
            </p:cNvPr>
            <p:cNvSpPr txBox="1"/>
            <p:nvPr/>
          </p:nvSpPr>
          <p:spPr>
            <a:xfrm>
              <a:off x="1534936" y="5109440"/>
              <a:ext cx="2358979" cy="7848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defTabSz="1828800" hangingPunct="1"/>
              <a:r>
                <a:rPr lang="en-US" sz="4800" kern="1200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Hospitalization</a:t>
              </a:r>
            </a:p>
            <a:p>
              <a:pPr algn="l" defTabSz="1828800" hangingPunct="1"/>
              <a:r>
                <a:rPr lang="en-US" sz="4800" kern="1200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for heart failure</a:t>
              </a:r>
              <a:endParaRPr lang="en-CA" sz="4800" kern="1200" dirty="0">
                <a:solidFill>
                  <a:prstClr val="black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21C163A-978A-4318-BF77-CC20004B882A}"/>
                </a:ext>
              </a:extLst>
            </p:cNvPr>
            <p:cNvSpPr txBox="1"/>
            <p:nvPr/>
          </p:nvSpPr>
          <p:spPr>
            <a:xfrm>
              <a:off x="1534936" y="4237556"/>
              <a:ext cx="2103301" cy="9694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defTabSz="1828800" hangingPunct="1"/>
              <a:r>
                <a:rPr lang="en-CA" sz="12000" b="1" kern="1200" dirty="0">
                  <a:solidFill>
                    <a:srgbClr val="BC0C20"/>
                  </a:solidFill>
                  <a:latin typeface="Century Gothic" panose="020B0502020202020204" pitchFamily="34" charset="0"/>
                </a:rPr>
                <a:t>35</a:t>
              </a:r>
              <a:r>
                <a:rPr lang="en-CA" sz="12000" b="1" kern="1200" dirty="0">
                  <a:solidFill>
                    <a:srgbClr val="BC0C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%</a:t>
              </a:r>
              <a:r>
                <a:rPr lang="en-CA" sz="12000" b="1" kern="1200" dirty="0">
                  <a:solidFill>
                    <a:srgbClr val="BC0C20"/>
                  </a:solidFill>
                  <a:latin typeface="Century Gothic" panose="020B0502020202020204" pitchFamily="34" charset="0"/>
                  <a:sym typeface="Symbol" panose="05050102010706020507" pitchFamily="18" charset="2"/>
                </a:rPr>
                <a:t></a:t>
              </a:r>
              <a:endParaRPr lang="en-CA" sz="12000" b="1" kern="1200" dirty="0">
                <a:solidFill>
                  <a:srgbClr val="BC0C20"/>
                </a:solidFill>
                <a:latin typeface="Century Gothic" panose="020B0502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13764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0ADA47B-D6F1-4A38-9881-21FE1F3CC1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dirty="0" err="1"/>
              <a:t>Farkouh</a:t>
            </a:r>
            <a:r>
              <a:rPr lang="en-US" b="1" dirty="0"/>
              <a:t> ME, Verma S</a:t>
            </a:r>
            <a:r>
              <a:rPr lang="en-US" dirty="0"/>
              <a:t>. </a:t>
            </a:r>
            <a:r>
              <a:rPr lang="en-US" i="1" dirty="0"/>
              <a:t>J Am Coll </a:t>
            </a:r>
            <a:r>
              <a:rPr lang="en-US" i="1" dirty="0" err="1"/>
              <a:t>Cardiol</a:t>
            </a:r>
            <a:r>
              <a:rPr lang="en-US" i="1" dirty="0"/>
              <a:t>.</a:t>
            </a:r>
            <a:r>
              <a:rPr lang="en-US" dirty="0"/>
              <a:t> 2018;71:2507-2510.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C139350-9506-414E-80C5-F558179D592E}"/>
              </a:ext>
            </a:extLst>
          </p:cNvPr>
          <p:cNvSpPr/>
          <p:nvPr/>
        </p:nvSpPr>
        <p:spPr>
          <a:xfrm>
            <a:off x="28757" y="19878"/>
            <a:ext cx="7665396" cy="11731557"/>
          </a:xfrm>
          <a:prstGeom prst="rect">
            <a:avLst/>
          </a:prstGeom>
          <a:solidFill>
            <a:srgbClr val="82A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8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Mechanism(s) Responsible for SGLT2i-associated</a:t>
            </a:r>
          </a:p>
          <a:p>
            <a:r>
              <a:rPr lang="en-US" sz="8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CV Benefits Remain Unclear</a:t>
            </a:r>
            <a:endParaRPr lang="en-CA" sz="8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298D252-BC55-46C1-94D0-D7BF9533FA9D}"/>
              </a:ext>
            </a:extLst>
          </p:cNvPr>
          <p:cNvGrpSpPr>
            <a:grpSpLocks noChangeAspect="1"/>
          </p:cNvGrpSpPr>
          <p:nvPr/>
        </p:nvGrpSpPr>
        <p:grpSpPr>
          <a:xfrm>
            <a:off x="11412967" y="231975"/>
            <a:ext cx="11428715" cy="11982296"/>
            <a:chOff x="7656794" y="2735327"/>
            <a:chExt cx="9070409" cy="9509759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0942C18A-6308-4832-84CB-464D87B543E9}"/>
                </a:ext>
              </a:extLst>
            </p:cNvPr>
            <p:cNvSpPr/>
            <p:nvPr/>
          </p:nvSpPr>
          <p:spPr>
            <a:xfrm>
              <a:off x="10241861" y="5803175"/>
              <a:ext cx="3899368" cy="3373111"/>
            </a:xfrm>
            <a:custGeom>
              <a:avLst/>
              <a:gdLst>
                <a:gd name="connsiteX0" fmla="*/ 0 w 3899368"/>
                <a:gd name="connsiteY0" fmla="*/ 1686556 h 3373111"/>
                <a:gd name="connsiteX1" fmla="*/ 963698 w 3899368"/>
                <a:gd name="connsiteY1" fmla="*/ 1 h 3373111"/>
                <a:gd name="connsiteX2" fmla="*/ 2935670 w 3899368"/>
                <a:gd name="connsiteY2" fmla="*/ 1 h 3373111"/>
                <a:gd name="connsiteX3" fmla="*/ 3899368 w 3899368"/>
                <a:gd name="connsiteY3" fmla="*/ 1686556 h 3373111"/>
                <a:gd name="connsiteX4" fmla="*/ 2935670 w 3899368"/>
                <a:gd name="connsiteY4" fmla="*/ 3373110 h 3373111"/>
                <a:gd name="connsiteX5" fmla="*/ 963698 w 3899368"/>
                <a:gd name="connsiteY5" fmla="*/ 3373110 h 3373111"/>
                <a:gd name="connsiteX6" fmla="*/ 0 w 3899368"/>
                <a:gd name="connsiteY6" fmla="*/ 1686556 h 3373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99368" h="3373111">
                  <a:moveTo>
                    <a:pt x="0" y="1686556"/>
                  </a:moveTo>
                  <a:lnTo>
                    <a:pt x="963698" y="1"/>
                  </a:lnTo>
                  <a:lnTo>
                    <a:pt x="2935670" y="1"/>
                  </a:lnTo>
                  <a:lnTo>
                    <a:pt x="3899368" y="1686556"/>
                  </a:lnTo>
                  <a:lnTo>
                    <a:pt x="2935670" y="3373110"/>
                  </a:lnTo>
                  <a:lnTo>
                    <a:pt x="963698" y="3373110"/>
                  </a:lnTo>
                  <a:lnTo>
                    <a:pt x="0" y="1686556"/>
                  </a:lnTo>
                  <a:close/>
                </a:path>
              </a:pathLst>
            </a:custGeom>
            <a:solidFill>
              <a:srgbClr val="006600"/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spcFirstLastPara="0" vert="horz" wrap="square" lIns="680470" tIns="593262" rIns="680470" bIns="593262" numCol="1" spcCol="1270" anchor="ctr" anchorCtr="0">
              <a:noAutofit/>
            </a:bodyPr>
            <a:lstStyle/>
            <a:p>
              <a:pPr marL="0" lvl="0" indent="0" algn="ctr"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4800" b="1" kern="12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SGLT2i and Prevention of CHF</a:t>
              </a:r>
            </a:p>
          </p:txBody>
        </p:sp>
        <p:sp>
          <p:nvSpPr>
            <p:cNvPr id="6" name="Hexagon 5">
              <a:extLst>
                <a:ext uri="{FF2B5EF4-FFF2-40B4-BE49-F238E27FC236}">
                  <a16:creationId xmlns:a16="http://schemas.microsoft.com/office/drawing/2014/main" id="{3AB2482B-1643-4FE1-9855-1E090FAFE354}"/>
                </a:ext>
              </a:extLst>
            </p:cNvPr>
            <p:cNvSpPr/>
            <p:nvPr/>
          </p:nvSpPr>
          <p:spPr>
            <a:xfrm>
              <a:off x="12683615" y="4189369"/>
              <a:ext cx="1471220" cy="1267651"/>
            </a:xfrm>
            <a:prstGeom prst="hexagon">
              <a:avLst>
                <a:gd name="adj" fmla="val 28900"/>
                <a:gd name="vf" fmla="val 115470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0">
              <a:schemeClr val="dk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tint val="40000"/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7B752D3B-AE1C-4232-9950-1E2C57DAFDE1}"/>
                </a:ext>
              </a:extLst>
            </p:cNvPr>
            <p:cNvSpPr/>
            <p:nvPr/>
          </p:nvSpPr>
          <p:spPr>
            <a:xfrm>
              <a:off x="10601049" y="2735327"/>
              <a:ext cx="3195505" cy="2764487"/>
            </a:xfrm>
            <a:custGeom>
              <a:avLst/>
              <a:gdLst>
                <a:gd name="connsiteX0" fmla="*/ 0 w 3195505"/>
                <a:gd name="connsiteY0" fmla="*/ 1382244 h 2764487"/>
                <a:gd name="connsiteX1" fmla="*/ 789814 w 3195505"/>
                <a:gd name="connsiteY1" fmla="*/ 1 h 2764487"/>
                <a:gd name="connsiteX2" fmla="*/ 2405691 w 3195505"/>
                <a:gd name="connsiteY2" fmla="*/ 1 h 2764487"/>
                <a:gd name="connsiteX3" fmla="*/ 3195505 w 3195505"/>
                <a:gd name="connsiteY3" fmla="*/ 1382244 h 2764487"/>
                <a:gd name="connsiteX4" fmla="*/ 2405691 w 3195505"/>
                <a:gd name="connsiteY4" fmla="*/ 2764486 h 2764487"/>
                <a:gd name="connsiteX5" fmla="*/ 789814 w 3195505"/>
                <a:gd name="connsiteY5" fmla="*/ 2764486 h 2764487"/>
                <a:gd name="connsiteX6" fmla="*/ 0 w 3195505"/>
                <a:gd name="connsiteY6" fmla="*/ 1382244 h 2764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195505" h="2764487">
                  <a:moveTo>
                    <a:pt x="0" y="1382244"/>
                  </a:moveTo>
                  <a:lnTo>
                    <a:pt x="789814" y="1"/>
                  </a:lnTo>
                  <a:lnTo>
                    <a:pt x="2405691" y="1"/>
                  </a:lnTo>
                  <a:lnTo>
                    <a:pt x="3195505" y="1382244"/>
                  </a:lnTo>
                  <a:lnTo>
                    <a:pt x="2405691" y="2764486"/>
                  </a:lnTo>
                  <a:lnTo>
                    <a:pt x="789814" y="2764486"/>
                  </a:lnTo>
                  <a:lnTo>
                    <a:pt x="0" y="1382244"/>
                  </a:lnTo>
                  <a:close/>
                </a:path>
              </a:pathLst>
            </a:custGeom>
            <a:solidFill>
              <a:srgbClr val="BC0C20"/>
            </a:solidFill>
            <a:ln>
              <a:noFill/>
            </a:ln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3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44803" tIns="473375" rIns="544803" bIns="473375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400" b="1" kern="1200" dirty="0" err="1">
                  <a:latin typeface="Century Gothic" panose="020B0502020202020204" pitchFamily="34" charset="0"/>
                </a:rPr>
                <a:t>Natriuresis</a:t>
              </a:r>
              <a:endParaRPr lang="en-US" sz="3400" b="1" kern="1200" dirty="0">
                <a:latin typeface="Century Gothic" panose="020B0502020202020204" pitchFamily="34" charset="0"/>
              </a:endParaRPr>
            </a:p>
          </p:txBody>
        </p:sp>
        <p:sp>
          <p:nvSpPr>
            <p:cNvPr id="8" name="Hexagon 7">
              <a:extLst>
                <a:ext uri="{FF2B5EF4-FFF2-40B4-BE49-F238E27FC236}">
                  <a16:creationId xmlns:a16="http://schemas.microsoft.com/office/drawing/2014/main" id="{5B0F756E-1F09-4783-B84A-AEC0405BBF87}"/>
                </a:ext>
              </a:extLst>
            </p:cNvPr>
            <p:cNvSpPr/>
            <p:nvPr/>
          </p:nvSpPr>
          <p:spPr>
            <a:xfrm>
              <a:off x="14400644" y="6559201"/>
              <a:ext cx="1471220" cy="1267651"/>
            </a:xfrm>
            <a:prstGeom prst="hexagon">
              <a:avLst>
                <a:gd name="adj" fmla="val 28900"/>
                <a:gd name="vf" fmla="val 115470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0">
              <a:schemeClr val="dk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tint val="40000"/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01053A39-21E0-430F-83F3-A1488476139E}"/>
                </a:ext>
              </a:extLst>
            </p:cNvPr>
            <p:cNvSpPr/>
            <p:nvPr/>
          </p:nvSpPr>
          <p:spPr>
            <a:xfrm>
              <a:off x="13531698" y="4435672"/>
              <a:ext cx="3195505" cy="2764487"/>
            </a:xfrm>
            <a:custGeom>
              <a:avLst/>
              <a:gdLst>
                <a:gd name="connsiteX0" fmla="*/ 0 w 3195505"/>
                <a:gd name="connsiteY0" fmla="*/ 1382244 h 2764487"/>
                <a:gd name="connsiteX1" fmla="*/ 789814 w 3195505"/>
                <a:gd name="connsiteY1" fmla="*/ 1 h 2764487"/>
                <a:gd name="connsiteX2" fmla="*/ 2405691 w 3195505"/>
                <a:gd name="connsiteY2" fmla="*/ 1 h 2764487"/>
                <a:gd name="connsiteX3" fmla="*/ 3195505 w 3195505"/>
                <a:gd name="connsiteY3" fmla="*/ 1382244 h 2764487"/>
                <a:gd name="connsiteX4" fmla="*/ 2405691 w 3195505"/>
                <a:gd name="connsiteY4" fmla="*/ 2764486 h 2764487"/>
                <a:gd name="connsiteX5" fmla="*/ 789814 w 3195505"/>
                <a:gd name="connsiteY5" fmla="*/ 2764486 h 2764487"/>
                <a:gd name="connsiteX6" fmla="*/ 0 w 3195505"/>
                <a:gd name="connsiteY6" fmla="*/ 1382244 h 2764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195505" h="2764487">
                  <a:moveTo>
                    <a:pt x="0" y="1382244"/>
                  </a:moveTo>
                  <a:lnTo>
                    <a:pt x="789814" y="1"/>
                  </a:lnTo>
                  <a:lnTo>
                    <a:pt x="2405691" y="1"/>
                  </a:lnTo>
                  <a:lnTo>
                    <a:pt x="3195505" y="1382244"/>
                  </a:lnTo>
                  <a:lnTo>
                    <a:pt x="2405691" y="2764486"/>
                  </a:lnTo>
                  <a:lnTo>
                    <a:pt x="789814" y="2764486"/>
                  </a:lnTo>
                  <a:lnTo>
                    <a:pt x="0" y="1382244"/>
                  </a:lnTo>
                  <a:close/>
                </a:path>
              </a:pathLst>
            </a:custGeom>
            <a:solidFill>
              <a:srgbClr val="BC0C20"/>
            </a:solidFill>
            <a:ln>
              <a:noFill/>
            </a:ln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3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63853" tIns="492425" rIns="563853" bIns="492425" numCol="1" spcCol="1270" anchor="ctr" anchorCtr="0">
              <a:noAutofit/>
            </a:bodyPr>
            <a:lstStyle/>
            <a:p>
              <a:pPr marL="0" lvl="0" indent="0" algn="ctr"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400" b="1" kern="1200" dirty="0">
                  <a:latin typeface="Century Gothic" panose="020B0502020202020204" pitchFamily="34" charset="0"/>
                </a:rPr>
                <a:t>Reduction in interstitial edema</a:t>
              </a:r>
            </a:p>
          </p:txBody>
        </p:sp>
        <p:sp>
          <p:nvSpPr>
            <p:cNvPr id="10" name="Hexagon 9">
              <a:extLst>
                <a:ext uri="{FF2B5EF4-FFF2-40B4-BE49-F238E27FC236}">
                  <a16:creationId xmlns:a16="http://schemas.microsoft.com/office/drawing/2014/main" id="{37E819DD-C0FB-4A1A-A7EA-3A4A8730580E}"/>
                </a:ext>
              </a:extLst>
            </p:cNvPr>
            <p:cNvSpPr/>
            <p:nvPr/>
          </p:nvSpPr>
          <p:spPr>
            <a:xfrm>
              <a:off x="13207885" y="9234296"/>
              <a:ext cx="1471220" cy="1267651"/>
            </a:xfrm>
            <a:prstGeom prst="hexagon">
              <a:avLst>
                <a:gd name="adj" fmla="val 28900"/>
                <a:gd name="vf" fmla="val 115470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0">
              <a:schemeClr val="dk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tint val="40000"/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FDB3BD92-0076-43B9-A54B-D0578A2227AD}"/>
                </a:ext>
              </a:extLst>
            </p:cNvPr>
            <p:cNvSpPr/>
            <p:nvPr/>
          </p:nvSpPr>
          <p:spPr>
            <a:xfrm>
              <a:off x="13531698" y="7778352"/>
              <a:ext cx="3195505" cy="2764487"/>
            </a:xfrm>
            <a:custGeom>
              <a:avLst/>
              <a:gdLst>
                <a:gd name="connsiteX0" fmla="*/ 0 w 3195505"/>
                <a:gd name="connsiteY0" fmla="*/ 1382244 h 2764487"/>
                <a:gd name="connsiteX1" fmla="*/ 789814 w 3195505"/>
                <a:gd name="connsiteY1" fmla="*/ 1 h 2764487"/>
                <a:gd name="connsiteX2" fmla="*/ 2405691 w 3195505"/>
                <a:gd name="connsiteY2" fmla="*/ 1 h 2764487"/>
                <a:gd name="connsiteX3" fmla="*/ 3195505 w 3195505"/>
                <a:gd name="connsiteY3" fmla="*/ 1382244 h 2764487"/>
                <a:gd name="connsiteX4" fmla="*/ 2405691 w 3195505"/>
                <a:gd name="connsiteY4" fmla="*/ 2764486 h 2764487"/>
                <a:gd name="connsiteX5" fmla="*/ 789814 w 3195505"/>
                <a:gd name="connsiteY5" fmla="*/ 2764486 h 2764487"/>
                <a:gd name="connsiteX6" fmla="*/ 0 w 3195505"/>
                <a:gd name="connsiteY6" fmla="*/ 1382244 h 2764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195505" h="2764487">
                  <a:moveTo>
                    <a:pt x="0" y="1382244"/>
                  </a:moveTo>
                  <a:lnTo>
                    <a:pt x="789814" y="1"/>
                  </a:lnTo>
                  <a:lnTo>
                    <a:pt x="2405691" y="1"/>
                  </a:lnTo>
                  <a:lnTo>
                    <a:pt x="3195505" y="1382244"/>
                  </a:lnTo>
                  <a:lnTo>
                    <a:pt x="2405691" y="2764486"/>
                  </a:lnTo>
                  <a:lnTo>
                    <a:pt x="789814" y="2764486"/>
                  </a:lnTo>
                  <a:lnTo>
                    <a:pt x="0" y="1382244"/>
                  </a:lnTo>
                  <a:close/>
                </a:path>
              </a:pathLst>
            </a:custGeom>
            <a:solidFill>
              <a:srgbClr val="BC0C20"/>
            </a:solidFill>
            <a:ln>
              <a:noFill/>
            </a:ln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3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63853" tIns="492425" rIns="563853" bIns="492425" numCol="1" spcCol="1270" anchor="ctr" anchorCtr="0">
              <a:noAutofit/>
            </a:bodyPr>
            <a:lstStyle/>
            <a:p>
              <a:pPr marL="0" lvl="0" indent="0" algn="ctr"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400" b="1" kern="1200">
                  <a:latin typeface="Century Gothic" panose="020B0502020202020204" pitchFamily="34" charset="0"/>
                </a:rPr>
                <a:t>Reduced Preload and Afterload and reduction in LV wall stress</a:t>
              </a:r>
            </a:p>
          </p:txBody>
        </p:sp>
        <p:sp>
          <p:nvSpPr>
            <p:cNvPr id="12" name="Hexagon 11">
              <a:extLst>
                <a:ext uri="{FF2B5EF4-FFF2-40B4-BE49-F238E27FC236}">
                  <a16:creationId xmlns:a16="http://schemas.microsoft.com/office/drawing/2014/main" id="{737AA54B-8697-4A44-AC91-D3346CBBBD18}"/>
                </a:ext>
              </a:extLst>
            </p:cNvPr>
            <p:cNvSpPr/>
            <p:nvPr/>
          </p:nvSpPr>
          <p:spPr>
            <a:xfrm>
              <a:off x="10249117" y="9511981"/>
              <a:ext cx="1471220" cy="1267651"/>
            </a:xfrm>
            <a:prstGeom prst="hexagon">
              <a:avLst>
                <a:gd name="adj" fmla="val 28900"/>
                <a:gd name="vf" fmla="val 115470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0">
              <a:schemeClr val="dk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tint val="40000"/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74A6AA67-D61E-4395-B0B1-37F665723B0C}"/>
                </a:ext>
              </a:extLst>
            </p:cNvPr>
            <p:cNvSpPr/>
            <p:nvPr/>
          </p:nvSpPr>
          <p:spPr>
            <a:xfrm>
              <a:off x="10601049" y="9480599"/>
              <a:ext cx="3195505" cy="2764487"/>
            </a:xfrm>
            <a:custGeom>
              <a:avLst/>
              <a:gdLst>
                <a:gd name="connsiteX0" fmla="*/ 0 w 3195505"/>
                <a:gd name="connsiteY0" fmla="*/ 1382244 h 2764487"/>
                <a:gd name="connsiteX1" fmla="*/ 789814 w 3195505"/>
                <a:gd name="connsiteY1" fmla="*/ 1 h 2764487"/>
                <a:gd name="connsiteX2" fmla="*/ 2405691 w 3195505"/>
                <a:gd name="connsiteY2" fmla="*/ 1 h 2764487"/>
                <a:gd name="connsiteX3" fmla="*/ 3195505 w 3195505"/>
                <a:gd name="connsiteY3" fmla="*/ 1382244 h 2764487"/>
                <a:gd name="connsiteX4" fmla="*/ 2405691 w 3195505"/>
                <a:gd name="connsiteY4" fmla="*/ 2764486 h 2764487"/>
                <a:gd name="connsiteX5" fmla="*/ 789814 w 3195505"/>
                <a:gd name="connsiteY5" fmla="*/ 2764486 h 2764487"/>
                <a:gd name="connsiteX6" fmla="*/ 0 w 3195505"/>
                <a:gd name="connsiteY6" fmla="*/ 1382244 h 2764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195505" h="2764487">
                  <a:moveTo>
                    <a:pt x="0" y="1382244"/>
                  </a:moveTo>
                  <a:lnTo>
                    <a:pt x="789814" y="1"/>
                  </a:lnTo>
                  <a:lnTo>
                    <a:pt x="2405691" y="1"/>
                  </a:lnTo>
                  <a:lnTo>
                    <a:pt x="3195505" y="1382244"/>
                  </a:lnTo>
                  <a:lnTo>
                    <a:pt x="2405691" y="2764486"/>
                  </a:lnTo>
                  <a:lnTo>
                    <a:pt x="789814" y="2764486"/>
                  </a:lnTo>
                  <a:lnTo>
                    <a:pt x="0" y="1382244"/>
                  </a:lnTo>
                  <a:close/>
                </a:path>
              </a:pathLst>
            </a:custGeom>
            <a:solidFill>
              <a:srgbClr val="BC0C20"/>
            </a:solidFill>
            <a:ln>
              <a:noFill/>
            </a:ln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3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63853" tIns="492425" rIns="563853" bIns="492425" numCol="1" spcCol="1270" anchor="ctr" anchorCtr="0">
              <a:noAutofit/>
            </a:bodyPr>
            <a:lstStyle/>
            <a:p>
              <a:pPr marL="0" lvl="0" indent="0" algn="ctr"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400" b="1" kern="1200">
                  <a:latin typeface="Century Gothic" panose="020B0502020202020204" pitchFamily="34" charset="0"/>
                </a:rPr>
                <a:t>Improved renal function and cardiorenal physiology</a:t>
              </a:r>
            </a:p>
          </p:txBody>
        </p:sp>
        <p:sp>
          <p:nvSpPr>
            <p:cNvPr id="14" name="Hexagon 13">
              <a:extLst>
                <a:ext uri="{FF2B5EF4-FFF2-40B4-BE49-F238E27FC236}">
                  <a16:creationId xmlns:a16="http://schemas.microsoft.com/office/drawing/2014/main" id="{FF1442A6-A752-495D-A3D9-9691584B32F4}"/>
                </a:ext>
              </a:extLst>
            </p:cNvPr>
            <p:cNvSpPr/>
            <p:nvPr/>
          </p:nvSpPr>
          <p:spPr>
            <a:xfrm>
              <a:off x="8503971" y="7143100"/>
              <a:ext cx="1471220" cy="1267651"/>
            </a:xfrm>
            <a:prstGeom prst="hexagon">
              <a:avLst>
                <a:gd name="adj" fmla="val 28900"/>
                <a:gd name="vf" fmla="val 115470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0">
              <a:schemeClr val="dk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tint val="40000"/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345F886-E38E-46CD-BEC9-EC6DEBC28EA3}"/>
                </a:ext>
              </a:extLst>
            </p:cNvPr>
            <p:cNvSpPr/>
            <p:nvPr/>
          </p:nvSpPr>
          <p:spPr>
            <a:xfrm>
              <a:off x="7656794" y="7780254"/>
              <a:ext cx="3195505" cy="2764487"/>
            </a:xfrm>
            <a:custGeom>
              <a:avLst/>
              <a:gdLst>
                <a:gd name="connsiteX0" fmla="*/ 0 w 3195505"/>
                <a:gd name="connsiteY0" fmla="*/ 1382244 h 2764487"/>
                <a:gd name="connsiteX1" fmla="*/ 789814 w 3195505"/>
                <a:gd name="connsiteY1" fmla="*/ 1 h 2764487"/>
                <a:gd name="connsiteX2" fmla="*/ 2405691 w 3195505"/>
                <a:gd name="connsiteY2" fmla="*/ 1 h 2764487"/>
                <a:gd name="connsiteX3" fmla="*/ 3195505 w 3195505"/>
                <a:gd name="connsiteY3" fmla="*/ 1382244 h 2764487"/>
                <a:gd name="connsiteX4" fmla="*/ 2405691 w 3195505"/>
                <a:gd name="connsiteY4" fmla="*/ 2764486 h 2764487"/>
                <a:gd name="connsiteX5" fmla="*/ 789814 w 3195505"/>
                <a:gd name="connsiteY5" fmla="*/ 2764486 h 2764487"/>
                <a:gd name="connsiteX6" fmla="*/ 0 w 3195505"/>
                <a:gd name="connsiteY6" fmla="*/ 1382244 h 2764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195505" h="2764487">
                  <a:moveTo>
                    <a:pt x="0" y="1382244"/>
                  </a:moveTo>
                  <a:lnTo>
                    <a:pt x="789814" y="1"/>
                  </a:lnTo>
                  <a:lnTo>
                    <a:pt x="2405691" y="1"/>
                  </a:lnTo>
                  <a:lnTo>
                    <a:pt x="3195505" y="1382244"/>
                  </a:lnTo>
                  <a:lnTo>
                    <a:pt x="2405691" y="2764486"/>
                  </a:lnTo>
                  <a:lnTo>
                    <a:pt x="789814" y="2764486"/>
                  </a:lnTo>
                  <a:lnTo>
                    <a:pt x="0" y="1382244"/>
                  </a:lnTo>
                  <a:close/>
                </a:path>
              </a:pathLst>
            </a:custGeom>
            <a:solidFill>
              <a:srgbClr val="BC0C20"/>
            </a:solidFill>
            <a:ln>
              <a:noFill/>
            </a:ln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3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63853" tIns="492425" rIns="563853" bIns="492425" numCol="1" spcCol="1270" anchor="ctr" anchorCtr="0">
              <a:noAutofit/>
            </a:bodyPr>
            <a:lstStyle/>
            <a:p>
              <a:pPr marL="0" lvl="0" indent="0" algn="ctr"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400" b="1" kern="1200">
                  <a:latin typeface="Century Gothic" panose="020B0502020202020204" pitchFamily="34" charset="0"/>
                </a:rPr>
                <a:t>Inhibition of cardiac sodium-hydrogen exchange</a:t>
              </a: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372B3BA1-599D-4707-8969-E6886ADAC91D}"/>
                </a:ext>
              </a:extLst>
            </p:cNvPr>
            <p:cNvSpPr/>
            <p:nvPr/>
          </p:nvSpPr>
          <p:spPr>
            <a:xfrm>
              <a:off x="7656794" y="4431868"/>
              <a:ext cx="3195505" cy="2764487"/>
            </a:xfrm>
            <a:custGeom>
              <a:avLst/>
              <a:gdLst>
                <a:gd name="connsiteX0" fmla="*/ 0 w 3195505"/>
                <a:gd name="connsiteY0" fmla="*/ 1382244 h 2764487"/>
                <a:gd name="connsiteX1" fmla="*/ 789814 w 3195505"/>
                <a:gd name="connsiteY1" fmla="*/ 1 h 2764487"/>
                <a:gd name="connsiteX2" fmla="*/ 2405691 w 3195505"/>
                <a:gd name="connsiteY2" fmla="*/ 1 h 2764487"/>
                <a:gd name="connsiteX3" fmla="*/ 3195505 w 3195505"/>
                <a:gd name="connsiteY3" fmla="*/ 1382244 h 2764487"/>
                <a:gd name="connsiteX4" fmla="*/ 2405691 w 3195505"/>
                <a:gd name="connsiteY4" fmla="*/ 2764486 h 2764487"/>
                <a:gd name="connsiteX5" fmla="*/ 789814 w 3195505"/>
                <a:gd name="connsiteY5" fmla="*/ 2764486 h 2764487"/>
                <a:gd name="connsiteX6" fmla="*/ 0 w 3195505"/>
                <a:gd name="connsiteY6" fmla="*/ 1382244 h 2764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195505" h="2764487">
                  <a:moveTo>
                    <a:pt x="0" y="1382244"/>
                  </a:moveTo>
                  <a:lnTo>
                    <a:pt x="789814" y="1"/>
                  </a:lnTo>
                  <a:lnTo>
                    <a:pt x="2405691" y="1"/>
                  </a:lnTo>
                  <a:lnTo>
                    <a:pt x="3195505" y="1382244"/>
                  </a:lnTo>
                  <a:lnTo>
                    <a:pt x="2405691" y="2764486"/>
                  </a:lnTo>
                  <a:lnTo>
                    <a:pt x="789814" y="2764486"/>
                  </a:lnTo>
                  <a:lnTo>
                    <a:pt x="0" y="1382244"/>
                  </a:lnTo>
                  <a:close/>
                </a:path>
              </a:pathLst>
            </a:custGeom>
            <a:solidFill>
              <a:srgbClr val="BC0C20"/>
            </a:solidFill>
            <a:ln>
              <a:noFill/>
            </a:ln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3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63853" tIns="492425" rIns="563853" bIns="492425" numCol="1" spcCol="1270" anchor="ctr" anchorCtr="0">
              <a:noAutofit/>
            </a:bodyPr>
            <a:lstStyle/>
            <a:p>
              <a:pPr marL="0" lvl="0" indent="0" algn="ctr"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400" b="1" kern="1200" dirty="0">
                  <a:latin typeface="Century Gothic" panose="020B0502020202020204" pitchFamily="34" charset="0"/>
                </a:rPr>
                <a:t>Improved cardiac bioenergetics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12318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30D1D2-DE60-4D15-8E2A-3146639684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4414" y="356063"/>
            <a:ext cx="23205831" cy="1865376"/>
          </a:xfrm>
        </p:spPr>
        <p:txBody>
          <a:bodyPr>
            <a:noAutofit/>
          </a:bodyPr>
          <a:lstStyle/>
          <a:p>
            <a:r>
              <a:rPr lang="en-US" dirty="0"/>
              <a:t>Left Ventricular Mass (LVM) and CV Outcomes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D05B5A-D3B0-4582-8296-EE226F625F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6600" dirty="0"/>
              <a:t>LVM is a strong and independent predictor of major CV events - including CV and all-cause mortality, myocardial infarction, and heart failure</a:t>
            </a:r>
          </a:p>
          <a:p>
            <a:endParaRPr lang="en-US" sz="6600" dirty="0"/>
          </a:p>
          <a:p>
            <a:r>
              <a:rPr lang="en-US" sz="6600" dirty="0"/>
              <a:t>The magnitude of LVM regression correlates with the extent of clinical outcome benefit seen with pharmacological and device therapies</a:t>
            </a:r>
          </a:p>
          <a:p>
            <a:endParaRPr lang="en-US" sz="6600" dirty="0"/>
          </a:p>
          <a:p>
            <a:r>
              <a:rPr lang="en-US" sz="6600" dirty="0"/>
              <a:t>Cardiac MRI is the gold-standard to evaluate LVM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CE6A0C-6930-4E21-ADCC-98086B4A7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4119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BEDE4A9-3813-48A8-9369-DF075CD617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CA" sz="7200" dirty="0"/>
              <a:t>Primary Objective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378A4D-D62D-440D-8366-644606BFD8C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To evaluate the impact of SGLT2 inhibition with empagliflozin on </a:t>
            </a:r>
            <a:br>
              <a:rPr lang="en-US" sz="6000" dirty="0"/>
            </a:br>
            <a:r>
              <a:rPr lang="en-US" sz="6000" dirty="0"/>
              <a:t>LV remodeling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2E28BB-15E7-43C2-AAD7-2BB88B2E1E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en-CA" sz="7200" dirty="0"/>
              <a:t>Secondary Objectives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1F69EFD-3994-454F-A80B-AD4321CD493F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To identify the pathophysiological mechanisms of empagliflozin-associated LV remodeling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65F41B-D2C0-4D5C-8D23-99417549A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/>
              <a:t>ClinicalTrials.gov Identifier: NCT02998970.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5EA1F0C-ECDC-4273-B92F-FFADEFB2F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9600" dirty="0"/>
              <a:t>EMPA-HEART Study Objectives</a:t>
            </a:r>
          </a:p>
        </p:txBody>
      </p:sp>
    </p:spTree>
    <p:extLst>
      <p:ext uri="{BB962C8B-B14F-4D97-AF65-F5344CB8AC3E}">
        <p14:creationId xmlns:p14="http://schemas.microsoft.com/office/powerpoint/2010/main" val="1838741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 build="p"/>
      <p:bldP spid="4" grpId="0" build="p"/>
      <p:bldP spid="5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94641E3-A3FC-46DB-8F29-889476FAB9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4406" y="2383726"/>
            <a:ext cx="12240000" cy="1647824"/>
          </a:xfrm>
        </p:spPr>
        <p:txBody>
          <a:bodyPr>
            <a:normAutofit/>
          </a:bodyPr>
          <a:lstStyle/>
          <a:p>
            <a:r>
              <a:rPr lang="en-CA" sz="4800" dirty="0"/>
              <a:t>Inclusion Criteria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C5D9D2-6145-4139-960C-B7BE80F748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4406" y="4031550"/>
            <a:ext cx="12240000" cy="7956042"/>
          </a:xfrm>
        </p:spPr>
        <p:txBody>
          <a:bodyPr>
            <a:normAutofit/>
          </a:bodyPr>
          <a:lstStyle/>
          <a:p>
            <a:r>
              <a:rPr lang="en-US" dirty="0"/>
              <a:t>≥40 and ≤ 80 years of age</a:t>
            </a:r>
          </a:p>
          <a:p>
            <a:r>
              <a:rPr lang="en-US" dirty="0"/>
              <a:t>History of T2DM</a:t>
            </a:r>
          </a:p>
          <a:p>
            <a:r>
              <a:rPr lang="en-US" dirty="0"/>
              <a:t>A1C ≥6.5% and ≤10 % within</a:t>
            </a:r>
          </a:p>
          <a:p>
            <a:pPr marL="0" indent="544513">
              <a:spcBef>
                <a:spcPts val="0"/>
              </a:spcBef>
              <a:buNone/>
            </a:pPr>
            <a:r>
              <a:rPr lang="en-US" dirty="0"/>
              <a:t>3 months of the screening visit</a:t>
            </a:r>
          </a:p>
          <a:p>
            <a:r>
              <a:rPr lang="en-US" dirty="0"/>
              <a:t>Established CAD (prior coronary revascularization or history of MI)</a:t>
            </a:r>
          </a:p>
          <a:p>
            <a:r>
              <a:rPr lang="en-US" dirty="0"/>
              <a:t>Stable (≥2 months) background antihyperglycemic therapy</a:t>
            </a:r>
          </a:p>
          <a:p>
            <a:endParaRPr lang="en-CA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4A8042-8104-410B-B471-634BD9115E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1605046" y="2383726"/>
            <a:ext cx="12240000" cy="1647824"/>
          </a:xfrm>
        </p:spPr>
        <p:txBody>
          <a:bodyPr>
            <a:normAutofit/>
          </a:bodyPr>
          <a:lstStyle/>
          <a:p>
            <a:r>
              <a:rPr lang="en-CA" sz="4800" dirty="0"/>
              <a:t>Exclusion Criteria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3CC3E44-1A9F-4E53-A6F5-BA0FF5241FD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1605046" y="4031550"/>
            <a:ext cx="12240000" cy="7956042"/>
          </a:xfrm>
        </p:spPr>
        <p:txBody>
          <a:bodyPr>
            <a:noAutofit/>
          </a:bodyPr>
          <a:lstStyle/>
          <a:p>
            <a:r>
              <a:rPr lang="en-US" dirty="0"/>
              <a:t>Using an SGLT2i, GLP-1RA, or </a:t>
            </a:r>
            <a:r>
              <a:rPr lang="en-US" dirty="0" err="1"/>
              <a:t>saxagliptin</a:t>
            </a:r>
            <a:endParaRPr lang="en-US" dirty="0"/>
          </a:p>
          <a:p>
            <a:r>
              <a:rPr lang="en-US" dirty="0"/>
              <a:t>&gt;4 incidents of moderate hypoglycemia per month or any episode of severe hypoglycemia</a:t>
            </a:r>
          </a:p>
          <a:p>
            <a:r>
              <a:rPr lang="en-US" dirty="0"/>
              <a:t>eGFR &lt;60 mL/min/1.73 m</a:t>
            </a:r>
            <a:r>
              <a:rPr lang="en-US" baseline="30000" dirty="0"/>
              <a:t>2</a:t>
            </a:r>
            <a:r>
              <a:rPr lang="en-US" dirty="0"/>
              <a:t> </a:t>
            </a:r>
          </a:p>
          <a:p>
            <a:r>
              <a:rPr lang="en-US" dirty="0"/>
              <a:t>LVEF &lt;30% </a:t>
            </a:r>
          </a:p>
          <a:p>
            <a:r>
              <a:rPr lang="en-US" dirty="0"/>
              <a:t>NYHA Class IV or recent HHF</a:t>
            </a:r>
            <a:endParaRPr lang="en-CA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117793-83BD-4CA2-844A-C99E794D8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kern="1200" dirty="0">
                <a:solidFill>
                  <a:prstClr val="black"/>
                </a:solidFill>
              </a:rPr>
              <a:t>GLP-1RA, glucagon-like peptide-1 receptor agonist</a:t>
            </a:r>
            <a:r>
              <a:rPr lang="en-CA" dirty="0"/>
              <a:t>.</a:t>
            </a:r>
          </a:p>
          <a:p>
            <a:r>
              <a:rPr lang="en-CA" dirty="0"/>
              <a:t>ClinicalTrials.gov Identifier: NCT02998970.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C93AA2BD-2911-4031-A518-2912279FC3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dirty="0"/>
              <a:t>Key Inclusion and Exclusion Criteria</a:t>
            </a:r>
          </a:p>
        </p:txBody>
      </p:sp>
    </p:spTree>
    <p:extLst>
      <p:ext uri="{BB962C8B-B14F-4D97-AF65-F5344CB8AC3E}">
        <p14:creationId xmlns:p14="http://schemas.microsoft.com/office/powerpoint/2010/main" val="1310883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9" name="Connector: Elbow 68">
            <a:extLst>
              <a:ext uri="{FF2B5EF4-FFF2-40B4-BE49-F238E27FC236}">
                <a16:creationId xmlns:a16="http://schemas.microsoft.com/office/drawing/2014/main" id="{5CE1A188-CD83-4D2B-AA9A-4A9318D6273B}"/>
              </a:ext>
            </a:extLst>
          </p:cNvPr>
          <p:cNvCxnSpPr>
            <a:cxnSpLocks/>
            <a:stCxn id="8" idx="2"/>
            <a:endCxn id="9" idx="3"/>
          </p:cNvCxnSpPr>
          <p:nvPr/>
        </p:nvCxnSpPr>
        <p:spPr>
          <a:xfrm rot="5400000">
            <a:off x="9555537" y="8994112"/>
            <a:ext cx="472541" cy="3364872"/>
          </a:xfrm>
          <a:prstGeom prst="bentConnector2">
            <a:avLst/>
          </a:prstGeom>
          <a:ln w="127000">
            <a:solidFill>
              <a:schemeClr val="bg1">
                <a:lumMod val="85000"/>
              </a:schemeClr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or: Elbow 22">
            <a:extLst>
              <a:ext uri="{FF2B5EF4-FFF2-40B4-BE49-F238E27FC236}">
                <a16:creationId xmlns:a16="http://schemas.microsoft.com/office/drawing/2014/main" id="{85414EAF-0AB9-4036-8218-83A6ECDA1A18}"/>
              </a:ext>
            </a:extLst>
          </p:cNvPr>
          <p:cNvCxnSpPr>
            <a:cxnSpLocks/>
            <a:stCxn id="6" idx="2"/>
            <a:endCxn id="7" idx="3"/>
          </p:cNvCxnSpPr>
          <p:nvPr/>
        </p:nvCxnSpPr>
        <p:spPr>
          <a:xfrm rot="5400000">
            <a:off x="9539276" y="5563591"/>
            <a:ext cx="505063" cy="3364872"/>
          </a:xfrm>
          <a:prstGeom prst="bentConnector2">
            <a:avLst/>
          </a:prstGeom>
          <a:ln w="127000">
            <a:solidFill>
              <a:schemeClr val="bg1">
                <a:lumMod val="85000"/>
              </a:schemeClr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or: Elbow 21">
            <a:extLst>
              <a:ext uri="{FF2B5EF4-FFF2-40B4-BE49-F238E27FC236}">
                <a16:creationId xmlns:a16="http://schemas.microsoft.com/office/drawing/2014/main" id="{68B5A7AE-60C6-4D0F-8560-B643EE1107A1}"/>
              </a:ext>
            </a:extLst>
          </p:cNvPr>
          <p:cNvCxnSpPr>
            <a:cxnSpLocks/>
            <a:stCxn id="4" idx="2"/>
            <a:endCxn id="5" idx="3"/>
          </p:cNvCxnSpPr>
          <p:nvPr/>
        </p:nvCxnSpPr>
        <p:spPr>
          <a:xfrm rot="5400000">
            <a:off x="9538398" y="2549688"/>
            <a:ext cx="506818" cy="3364872"/>
          </a:xfrm>
          <a:prstGeom prst="bentConnector2">
            <a:avLst/>
          </a:prstGeom>
          <a:ln w="127000">
            <a:solidFill>
              <a:schemeClr val="bg1">
                <a:lumMod val="85000"/>
              </a:schemeClr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B4003630-CBDC-4175-BD89-3B543E47FC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dirty="0"/>
              <a:t>Trial Conduct and Timeline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A7CA49F-1C45-45AD-B6B2-98AC3B76B8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/>
              <a:t>ClinicalTrials.gov Identifier: NCT02998970.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D726640-BD2A-4E08-B361-ACCF2363EFCC}"/>
              </a:ext>
            </a:extLst>
          </p:cNvPr>
          <p:cNvSpPr txBox="1"/>
          <p:nvPr/>
        </p:nvSpPr>
        <p:spPr>
          <a:xfrm>
            <a:off x="8612243" y="2286715"/>
            <a:ext cx="5724000" cy="1692000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 w="12700">
            <a:noFill/>
          </a:ln>
        </p:spPr>
        <p:txBody>
          <a:bodyPr wrap="square" anchor="ctr">
            <a:spAutoFit/>
          </a:bodyPr>
          <a:lstStyle/>
          <a:p>
            <a:pPr defTabSz="1828800" hangingPunct="1">
              <a:defRPr/>
            </a:pPr>
            <a:r>
              <a:rPr lang="en-CA" sz="4000" b="1" kern="12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CA" sz="6000" b="1" kern="1200" dirty="0">
                <a:solidFill>
                  <a:schemeClr val="bg1"/>
                </a:solidFill>
                <a:latin typeface="Century Gothic" panose="020B0502020202020204" pitchFamily="34" charset="0"/>
              </a:rPr>
              <a:t>423 </a:t>
            </a:r>
          </a:p>
          <a:p>
            <a:pPr defTabSz="1828800" hangingPunct="1">
              <a:defRPr/>
            </a:pPr>
            <a:r>
              <a:rPr lang="en-CA" sz="4000" b="1" kern="1200" dirty="0">
                <a:solidFill>
                  <a:schemeClr val="bg1"/>
                </a:solidFill>
                <a:latin typeface="Century Gothic" panose="020B0502020202020204" pitchFamily="34" charset="0"/>
              </a:rPr>
              <a:t>Assessed for eligibility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8AE663A-C020-4E16-980D-F0BD862BA08A}"/>
              </a:ext>
            </a:extLst>
          </p:cNvPr>
          <p:cNvSpPr txBox="1"/>
          <p:nvPr/>
        </p:nvSpPr>
        <p:spPr>
          <a:xfrm>
            <a:off x="225371" y="3135533"/>
            <a:ext cx="7884000" cy="2700000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12700">
            <a:noFill/>
          </a:ln>
        </p:spPr>
        <p:txBody>
          <a:bodyPr wrap="square" anchor="ctr">
            <a:spAutoFit/>
          </a:bodyPr>
          <a:lstStyle/>
          <a:p>
            <a:pPr defTabSz="1828800" hangingPunct="1">
              <a:defRPr/>
            </a:pPr>
            <a:r>
              <a:rPr lang="en-CA" sz="4000" b="1" kern="12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CA" sz="6000" b="1" kern="1200" dirty="0">
                <a:solidFill>
                  <a:prstClr val="black"/>
                </a:solidFill>
                <a:latin typeface="Century Gothic" panose="020B0502020202020204" pitchFamily="34" charset="0"/>
              </a:rPr>
              <a:t>271</a:t>
            </a:r>
            <a:r>
              <a:rPr lang="en-CA" sz="4000" b="1" kern="1200" dirty="0">
                <a:solidFill>
                  <a:prstClr val="black"/>
                </a:solidFill>
                <a:latin typeface="Century Gothic" panose="020B0502020202020204" pitchFamily="34" charset="0"/>
              </a:rPr>
              <a:t> Excluded</a:t>
            </a:r>
          </a:p>
          <a:p>
            <a:pPr lvl="1" indent="0" algn="l" defTabSz="1828800" hangingPunct="1">
              <a:tabLst>
                <a:tab pos="895350" algn="l"/>
              </a:tabLst>
              <a:defRPr/>
            </a:pPr>
            <a:r>
              <a:rPr lang="en-CA" sz="2800" kern="1200" dirty="0">
                <a:solidFill>
                  <a:prstClr val="black"/>
                </a:solidFill>
                <a:latin typeface="Century Gothic" panose="020B0502020202020204" pitchFamily="34" charset="0"/>
              </a:rPr>
              <a:t>102	Not interested/declined participation</a:t>
            </a:r>
          </a:p>
          <a:p>
            <a:pPr lvl="1" indent="0" algn="l" defTabSz="1828800" hangingPunct="1">
              <a:tabLst>
                <a:tab pos="895350" algn="l"/>
              </a:tabLst>
              <a:defRPr/>
            </a:pPr>
            <a:r>
              <a:rPr lang="en-CA" sz="2800" kern="1200" dirty="0">
                <a:solidFill>
                  <a:prstClr val="black"/>
                </a:solidFill>
                <a:latin typeface="Century Gothic" panose="020B0502020202020204" pitchFamily="34" charset="0"/>
              </a:rPr>
              <a:t>113	</a:t>
            </a:r>
            <a:r>
              <a:rPr lang="en-US" sz="2800" kern="1200" dirty="0">
                <a:solidFill>
                  <a:prstClr val="black"/>
                </a:solidFill>
                <a:latin typeface="Century Gothic" panose="020B0502020202020204" pitchFamily="34" charset="0"/>
              </a:rPr>
              <a:t>Ineligible per protocol</a:t>
            </a:r>
          </a:p>
          <a:p>
            <a:pPr algn="l" defTabSz="1828800" hangingPunct="1">
              <a:tabLst>
                <a:tab pos="895350" algn="l"/>
              </a:tabLst>
              <a:defRPr/>
            </a:pPr>
            <a:r>
              <a:rPr lang="en-US" sz="2800" kern="1200" dirty="0">
                <a:solidFill>
                  <a:prstClr val="black"/>
                </a:solidFill>
                <a:latin typeface="Century Gothic" panose="020B0502020202020204" pitchFamily="34" charset="0"/>
              </a:rPr>
              <a:t>29	Excluded due to feasibility concerns</a:t>
            </a:r>
          </a:p>
          <a:p>
            <a:pPr algn="l" defTabSz="1828800" hangingPunct="1">
              <a:tabLst>
                <a:tab pos="895350" algn="l"/>
              </a:tabLst>
              <a:defRPr/>
            </a:pPr>
            <a:r>
              <a:rPr lang="en-US" sz="2800" kern="1200" dirty="0">
                <a:solidFill>
                  <a:prstClr val="black"/>
                </a:solidFill>
                <a:latin typeface="Century Gothic" panose="020B0502020202020204" pitchFamily="34" charset="0"/>
              </a:rPr>
              <a:t>27	Investigator decision to exclude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E248799-D9F7-42A5-9F29-75F9649889F6}"/>
              </a:ext>
            </a:extLst>
          </p:cNvPr>
          <p:cNvSpPr txBox="1"/>
          <p:nvPr/>
        </p:nvSpPr>
        <p:spPr>
          <a:xfrm>
            <a:off x="9944243" y="5301496"/>
            <a:ext cx="3060000" cy="1692000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 w="12700">
            <a:noFill/>
          </a:ln>
        </p:spPr>
        <p:txBody>
          <a:bodyPr wrap="square" anchor="ctr">
            <a:spAutoFit/>
          </a:bodyPr>
          <a:lstStyle/>
          <a:p>
            <a:pPr defTabSz="1828800" hangingPunct="1">
              <a:defRPr/>
            </a:pPr>
            <a:r>
              <a:rPr lang="en-CA" sz="4000" b="1" kern="12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CA" sz="6000" b="1" kern="1200" dirty="0">
                <a:solidFill>
                  <a:schemeClr val="bg1"/>
                </a:solidFill>
                <a:latin typeface="Century Gothic" panose="020B0502020202020204" pitchFamily="34" charset="0"/>
              </a:rPr>
              <a:t>152 </a:t>
            </a:r>
          </a:p>
          <a:p>
            <a:pPr defTabSz="1828800" hangingPunct="1">
              <a:defRPr/>
            </a:pPr>
            <a:r>
              <a:rPr lang="en-CA" sz="4000" b="1" kern="1200" dirty="0">
                <a:solidFill>
                  <a:schemeClr val="bg1"/>
                </a:solidFill>
                <a:latin typeface="Century Gothic" panose="020B0502020202020204" pitchFamily="34" charset="0"/>
              </a:rPr>
              <a:t>Consented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D45435-0271-490B-993D-3D3E2654AE14}"/>
              </a:ext>
            </a:extLst>
          </p:cNvPr>
          <p:cNvSpPr txBox="1"/>
          <p:nvPr/>
        </p:nvSpPr>
        <p:spPr>
          <a:xfrm>
            <a:off x="225371" y="6148559"/>
            <a:ext cx="7884000" cy="2700000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12700">
            <a:noFill/>
          </a:ln>
        </p:spPr>
        <p:txBody>
          <a:bodyPr wrap="square" anchor="ctr">
            <a:spAutoFit/>
          </a:bodyPr>
          <a:lstStyle/>
          <a:p>
            <a:pPr defTabSz="1828800" hangingPunct="1">
              <a:defRPr/>
            </a:pPr>
            <a:r>
              <a:rPr lang="en-CA" sz="4000" b="1" kern="12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CA" sz="6000" b="1" kern="1200" dirty="0">
                <a:solidFill>
                  <a:prstClr val="black"/>
                </a:solidFill>
                <a:latin typeface="Century Gothic" panose="020B0502020202020204" pitchFamily="34" charset="0"/>
              </a:rPr>
              <a:t>55</a:t>
            </a:r>
            <a:r>
              <a:rPr lang="en-CA" sz="4000" b="1" kern="1200" dirty="0">
                <a:solidFill>
                  <a:prstClr val="black"/>
                </a:solidFill>
                <a:latin typeface="Century Gothic" panose="020B0502020202020204" pitchFamily="34" charset="0"/>
              </a:rPr>
              <a:t> Screen Failure/Lost</a:t>
            </a:r>
          </a:p>
          <a:p>
            <a:pPr lvl="1" indent="0" algn="l" defTabSz="1828800" hangingPunct="1">
              <a:tabLst>
                <a:tab pos="895350" algn="l"/>
              </a:tabLst>
              <a:defRPr/>
            </a:pPr>
            <a:r>
              <a:rPr lang="en-CA" sz="2800" kern="1200" dirty="0">
                <a:solidFill>
                  <a:prstClr val="black"/>
                </a:solidFill>
                <a:latin typeface="Century Gothic" panose="020B0502020202020204" pitchFamily="34" charset="0"/>
              </a:rPr>
              <a:t>27	Voluntary withdrawal</a:t>
            </a:r>
          </a:p>
          <a:p>
            <a:pPr lvl="1" indent="0" algn="l" defTabSz="1828800" hangingPunct="1">
              <a:tabLst>
                <a:tab pos="895350" algn="l"/>
              </a:tabLst>
              <a:defRPr/>
            </a:pPr>
            <a:r>
              <a:rPr lang="en-CA" sz="2800" kern="1200" dirty="0">
                <a:solidFill>
                  <a:prstClr val="black"/>
                </a:solidFill>
                <a:latin typeface="Century Gothic" panose="020B0502020202020204" pitchFamily="34" charset="0"/>
              </a:rPr>
              <a:t>7	</a:t>
            </a:r>
            <a:r>
              <a:rPr lang="en-US" sz="2800" kern="1200" dirty="0">
                <a:solidFill>
                  <a:prstClr val="black"/>
                </a:solidFill>
                <a:latin typeface="Century Gothic" panose="020B0502020202020204" pitchFamily="34" charset="0"/>
              </a:rPr>
              <a:t>Screen Fail (eGFR&lt; 60 mL/min/1.73m</a:t>
            </a:r>
            <a:r>
              <a:rPr lang="en-US" sz="2800" kern="1200" baseline="30000" dirty="0">
                <a:solidFill>
                  <a:prstClr val="black"/>
                </a:solidFill>
                <a:latin typeface="Century Gothic" panose="020B0502020202020204" pitchFamily="34" charset="0"/>
              </a:rPr>
              <a:t>2</a:t>
            </a:r>
            <a:r>
              <a:rPr lang="en-US" sz="2800" kern="1200" dirty="0">
                <a:solidFill>
                  <a:prstClr val="black"/>
                </a:solidFill>
                <a:latin typeface="Century Gothic" panose="020B0502020202020204" pitchFamily="34" charset="0"/>
              </a:rPr>
              <a:t>)</a:t>
            </a:r>
            <a:endParaRPr lang="en-US" sz="2800" kern="1200" baseline="30000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algn="l" defTabSz="1828800" hangingPunct="1">
              <a:tabLst>
                <a:tab pos="895350" algn="l"/>
              </a:tabLst>
              <a:defRPr/>
            </a:pPr>
            <a:r>
              <a:rPr lang="en-US" sz="2800" kern="1200" dirty="0">
                <a:solidFill>
                  <a:prstClr val="black"/>
                </a:solidFill>
                <a:latin typeface="Century Gothic" panose="020B0502020202020204" pitchFamily="34" charset="0"/>
              </a:rPr>
              <a:t>13	Screen Fail (A1C &lt;6.5% or &gt;10.0%)</a:t>
            </a:r>
          </a:p>
          <a:p>
            <a:pPr algn="l" defTabSz="1828800" hangingPunct="1">
              <a:tabLst>
                <a:tab pos="895350" algn="l"/>
              </a:tabLst>
              <a:defRPr/>
            </a:pPr>
            <a:r>
              <a:rPr lang="en-US" sz="2800" kern="1200" dirty="0">
                <a:solidFill>
                  <a:prstClr val="black"/>
                </a:solidFill>
                <a:latin typeface="Century Gothic" panose="020B0502020202020204" pitchFamily="34" charset="0"/>
              </a:rPr>
              <a:t>8	Screen Fail (other reasons)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52710A-FA4D-4EE8-9B13-62425CEB8D19}"/>
              </a:ext>
            </a:extLst>
          </p:cNvPr>
          <p:cNvSpPr txBox="1"/>
          <p:nvPr/>
        </p:nvSpPr>
        <p:spPr>
          <a:xfrm>
            <a:off x="8342243" y="8316278"/>
            <a:ext cx="6264000" cy="2124000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 w="12700">
            <a:noFill/>
          </a:ln>
        </p:spPr>
        <p:txBody>
          <a:bodyPr wrap="square" anchor="ctr">
            <a:spAutoFit/>
          </a:bodyPr>
          <a:lstStyle/>
          <a:p>
            <a:pPr defTabSz="1828800" hangingPunct="1">
              <a:defRPr/>
            </a:pPr>
            <a:r>
              <a:rPr lang="en-CA" sz="4000" b="1" kern="12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CA" sz="6000" b="1" kern="1200" dirty="0">
                <a:solidFill>
                  <a:schemeClr val="bg1"/>
                </a:solidFill>
                <a:latin typeface="Century Gothic" panose="020B0502020202020204" pitchFamily="34" charset="0"/>
              </a:rPr>
              <a:t>97 </a:t>
            </a:r>
          </a:p>
          <a:p>
            <a:pPr defTabSz="1828800" hangingPunct="1">
              <a:defRPr/>
            </a:pPr>
            <a:r>
              <a:rPr lang="en-CA" sz="4000" b="1" kern="1200" dirty="0">
                <a:solidFill>
                  <a:schemeClr val="bg1"/>
                </a:solidFill>
                <a:latin typeface="Century Gothic" panose="020B0502020202020204" pitchFamily="34" charset="0"/>
              </a:rPr>
              <a:t>Randomized</a:t>
            </a:r>
          </a:p>
          <a:p>
            <a:pPr defTabSz="1828800" hangingPunct="1">
              <a:defRPr/>
            </a:pPr>
            <a:r>
              <a:rPr lang="en-CA" sz="3200" b="1" i="1" kern="1200" dirty="0">
                <a:solidFill>
                  <a:schemeClr val="bg1"/>
                </a:solidFill>
                <a:latin typeface="Century Gothic" panose="020B0502020202020204" pitchFamily="34" charset="0"/>
              </a:rPr>
              <a:t>1</a:t>
            </a:r>
            <a:r>
              <a:rPr lang="en-CA" sz="3200" b="1" i="1" kern="1200" baseline="30000" dirty="0">
                <a:solidFill>
                  <a:schemeClr val="bg1"/>
                </a:solidFill>
                <a:latin typeface="Century Gothic" panose="020B0502020202020204" pitchFamily="34" charset="0"/>
              </a:rPr>
              <a:t>st</a:t>
            </a:r>
            <a:r>
              <a:rPr lang="en-CA" sz="3200" b="1" i="1" kern="1200" dirty="0">
                <a:solidFill>
                  <a:schemeClr val="bg1"/>
                </a:solidFill>
                <a:latin typeface="Century Gothic" panose="020B0502020202020204" pitchFamily="34" charset="0"/>
              </a:rPr>
              <a:t> randomization: Jan 6, 2017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1D9190-BC92-4718-B762-E16338064954}"/>
              </a:ext>
            </a:extLst>
          </p:cNvPr>
          <p:cNvSpPr txBox="1"/>
          <p:nvPr/>
        </p:nvSpPr>
        <p:spPr>
          <a:xfrm>
            <a:off x="225371" y="9562819"/>
            <a:ext cx="7884000" cy="2700000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12700">
            <a:noFill/>
          </a:ln>
        </p:spPr>
        <p:txBody>
          <a:bodyPr wrap="square" anchor="ctr">
            <a:spAutoFit/>
          </a:bodyPr>
          <a:lstStyle/>
          <a:p>
            <a:pPr defTabSz="1828800" hangingPunct="1">
              <a:defRPr/>
            </a:pPr>
            <a:r>
              <a:rPr lang="en-CA" sz="4000" b="1" kern="12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CA" sz="6000" b="1" kern="1200" dirty="0">
                <a:solidFill>
                  <a:prstClr val="black"/>
                </a:solidFill>
                <a:latin typeface="Century Gothic" panose="020B0502020202020204" pitchFamily="34" charset="0"/>
              </a:rPr>
              <a:t>7</a:t>
            </a:r>
            <a:r>
              <a:rPr lang="en-CA" sz="4000" b="1" kern="1200" dirty="0">
                <a:solidFill>
                  <a:prstClr val="black"/>
                </a:solidFill>
                <a:latin typeface="Century Gothic" panose="020B0502020202020204" pitchFamily="34" charset="0"/>
              </a:rPr>
              <a:t> Missing outcome data</a:t>
            </a:r>
          </a:p>
          <a:p>
            <a:pPr lvl="1" indent="0" algn="l" defTabSz="1828800" hangingPunct="1">
              <a:tabLst>
                <a:tab pos="895350" algn="l"/>
              </a:tabLst>
              <a:defRPr/>
            </a:pPr>
            <a:r>
              <a:rPr lang="en-CA" sz="2800" kern="1200" dirty="0">
                <a:solidFill>
                  <a:prstClr val="black"/>
                </a:solidFill>
                <a:latin typeface="Century Gothic" panose="020B0502020202020204" pitchFamily="34" charset="0"/>
              </a:rPr>
              <a:t>1	Inability to undergo MRI</a:t>
            </a:r>
          </a:p>
          <a:p>
            <a:pPr lvl="1" indent="0" algn="l" defTabSz="1828800" hangingPunct="1">
              <a:tabLst>
                <a:tab pos="895350" algn="l"/>
              </a:tabLst>
              <a:defRPr/>
            </a:pPr>
            <a:r>
              <a:rPr lang="en-CA" sz="2800" kern="1200" dirty="0">
                <a:solidFill>
                  <a:prstClr val="black"/>
                </a:solidFill>
                <a:latin typeface="Century Gothic" panose="020B0502020202020204" pitchFamily="34" charset="0"/>
              </a:rPr>
              <a:t>3	</a:t>
            </a:r>
            <a:r>
              <a:rPr lang="en-US" sz="2800" kern="1200" dirty="0">
                <a:solidFill>
                  <a:prstClr val="black"/>
                </a:solidFill>
                <a:latin typeface="Century Gothic" panose="020B0502020202020204" pitchFamily="34" charset="0"/>
              </a:rPr>
              <a:t>Refused follow-up MRI</a:t>
            </a:r>
          </a:p>
          <a:p>
            <a:pPr algn="l" defTabSz="1828800" hangingPunct="1">
              <a:tabLst>
                <a:tab pos="895350" algn="l"/>
              </a:tabLst>
              <a:defRPr/>
            </a:pPr>
            <a:r>
              <a:rPr lang="en-US" sz="2800" kern="1200" dirty="0">
                <a:solidFill>
                  <a:prstClr val="black"/>
                </a:solidFill>
                <a:latin typeface="Century Gothic" panose="020B0502020202020204" pitchFamily="34" charset="0"/>
              </a:rPr>
              <a:t>1	Logistical error</a:t>
            </a:r>
          </a:p>
          <a:p>
            <a:pPr algn="l" defTabSz="1828800" hangingPunct="1">
              <a:tabLst>
                <a:tab pos="895350" algn="l"/>
              </a:tabLst>
              <a:defRPr/>
            </a:pPr>
            <a:r>
              <a:rPr lang="en-US" sz="2800" kern="1200" dirty="0">
                <a:solidFill>
                  <a:prstClr val="black"/>
                </a:solidFill>
                <a:latin typeface="Century Gothic" panose="020B0502020202020204" pitchFamily="34" charset="0"/>
              </a:rPr>
              <a:t>2	Lost to follow-up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062061E3-755C-4D18-A1CD-2858D9814936}"/>
              </a:ext>
            </a:extLst>
          </p:cNvPr>
          <p:cNvGrpSpPr/>
          <p:nvPr/>
        </p:nvGrpSpPr>
        <p:grpSpPr>
          <a:xfrm>
            <a:off x="15151407" y="3549533"/>
            <a:ext cx="8960714" cy="1872000"/>
            <a:chOff x="15124201" y="3570521"/>
            <a:chExt cx="8960714" cy="1872000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AFD27E2-2803-4A95-B051-D21F1D9450BB}"/>
                </a:ext>
              </a:extLst>
            </p:cNvPr>
            <p:cNvSpPr txBox="1"/>
            <p:nvPr/>
          </p:nvSpPr>
          <p:spPr>
            <a:xfrm>
              <a:off x="20412915" y="3570521"/>
              <a:ext cx="3672000" cy="1872000"/>
            </a:xfrm>
            <a:prstGeom prst="roundRect">
              <a:avLst/>
            </a:prstGeom>
            <a:solidFill>
              <a:srgbClr val="BC0C20"/>
            </a:solidFill>
          </p:spPr>
          <p:txBody>
            <a:bodyPr wrap="square" anchor="ctr">
              <a:spAutoFit/>
            </a:bodyPr>
            <a:lstStyle/>
            <a:p>
              <a:pPr defTabSz="1828800" hangingPunct="1">
                <a:defRPr/>
              </a:pPr>
              <a:r>
                <a:rPr lang="en-US" sz="6000" b="1" kern="1200" dirty="0">
                  <a:solidFill>
                    <a:prstClr val="white"/>
                  </a:solidFill>
                  <a:latin typeface="Century Gothic" panose="020B0502020202020204" pitchFamily="34" charset="0"/>
                </a:rPr>
                <a:t>49</a:t>
              </a:r>
            </a:p>
            <a:p>
              <a:pPr defTabSz="1828800" hangingPunct="1">
                <a:defRPr/>
              </a:pPr>
              <a:r>
                <a:rPr lang="en-US" sz="4000" b="1" kern="1200" dirty="0">
                  <a:solidFill>
                    <a:prstClr val="white"/>
                  </a:solidFill>
                  <a:latin typeface="Century Gothic" panose="020B0502020202020204" pitchFamily="34" charset="0"/>
                </a:rPr>
                <a:t>Empagliflozin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28347C2-196E-4EBB-9791-D29A4F6F2FDB}"/>
                </a:ext>
              </a:extLst>
            </p:cNvPr>
            <p:cNvSpPr txBox="1"/>
            <p:nvPr/>
          </p:nvSpPr>
          <p:spPr>
            <a:xfrm>
              <a:off x="15124201" y="3570521"/>
              <a:ext cx="3672000" cy="1872000"/>
            </a:xfrm>
            <a:prstGeom prst="roundRect">
              <a:avLst/>
            </a:prstGeom>
            <a:solidFill>
              <a:schemeClr val="tx1"/>
            </a:solidFill>
          </p:spPr>
          <p:txBody>
            <a:bodyPr anchor="ctr">
              <a:spAutoFit/>
            </a:bodyPr>
            <a:lstStyle/>
            <a:p>
              <a:pPr defTabSz="1828800" hangingPunct="1">
                <a:defRPr/>
              </a:pPr>
              <a:r>
                <a:rPr lang="en-US" sz="6000" b="1" kern="1200" dirty="0">
                  <a:solidFill>
                    <a:prstClr val="white"/>
                  </a:solidFill>
                  <a:latin typeface="Century Gothic" panose="020B0502020202020204" pitchFamily="34" charset="0"/>
                </a:rPr>
                <a:t>48</a:t>
              </a:r>
            </a:p>
            <a:p>
              <a:pPr defTabSz="1828800" hangingPunct="1">
                <a:defRPr/>
              </a:pPr>
              <a:r>
                <a:rPr lang="en-US" sz="4000" b="1" kern="1200" dirty="0">
                  <a:solidFill>
                    <a:prstClr val="white"/>
                  </a:solidFill>
                  <a:latin typeface="Century Gothic" panose="020B0502020202020204" pitchFamily="34" charset="0"/>
                </a:rPr>
                <a:t>Placebo</a:t>
              </a:r>
            </a:p>
          </p:txBody>
        </p:sp>
      </p:grp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907EB65-C4B2-4AE5-BA91-6160724A4F2B}"/>
              </a:ext>
            </a:extLst>
          </p:cNvPr>
          <p:cNvCxnSpPr>
            <a:stCxn id="4" idx="2"/>
            <a:endCxn id="6" idx="0"/>
          </p:cNvCxnSpPr>
          <p:nvPr/>
        </p:nvCxnSpPr>
        <p:spPr>
          <a:xfrm>
            <a:off x="11474243" y="3978715"/>
            <a:ext cx="0" cy="1322781"/>
          </a:xfrm>
          <a:prstGeom prst="straightConnector1">
            <a:avLst/>
          </a:prstGeom>
          <a:ln w="130175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or: Elbow 25">
            <a:extLst>
              <a:ext uri="{FF2B5EF4-FFF2-40B4-BE49-F238E27FC236}">
                <a16:creationId xmlns:a16="http://schemas.microsoft.com/office/drawing/2014/main" id="{EDCA7EF1-089C-4A5F-A63F-71E00160A510}"/>
              </a:ext>
            </a:extLst>
          </p:cNvPr>
          <p:cNvCxnSpPr>
            <a:cxnSpLocks/>
          </p:cNvCxnSpPr>
          <p:nvPr/>
        </p:nvCxnSpPr>
        <p:spPr>
          <a:xfrm rot="5400000">
            <a:off x="4976009" y="12149848"/>
            <a:ext cx="288925" cy="3434442"/>
          </a:xfrm>
          <a:prstGeom prst="bentConnector2">
            <a:avLst/>
          </a:prstGeom>
          <a:ln w="127000">
            <a:solidFill>
              <a:schemeClr val="bg1">
                <a:lumMod val="85000"/>
              </a:schemeClr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60EE2126-B45B-4198-B922-6295238D1AC1}"/>
              </a:ext>
            </a:extLst>
          </p:cNvPr>
          <p:cNvSpPr txBox="1"/>
          <p:nvPr/>
        </p:nvSpPr>
        <p:spPr>
          <a:xfrm>
            <a:off x="15131764" y="7105530"/>
            <a:ext cx="9000000" cy="1464231"/>
          </a:xfrm>
          <a:prstGeom prst="roundRect">
            <a:avLst/>
          </a:prstGeom>
          <a:solidFill>
            <a:srgbClr val="82AC24"/>
          </a:solidFill>
          <a:ln w="12700">
            <a:noFill/>
          </a:ln>
        </p:spPr>
        <p:txBody>
          <a:bodyPr wrap="square" anchor="ctr">
            <a:spAutoFit/>
          </a:bodyPr>
          <a:lstStyle/>
          <a:p>
            <a:pPr defTabSz="1828800" hangingPunct="1">
              <a:defRPr/>
            </a:pPr>
            <a:r>
              <a:rPr lang="en-CA" sz="4000" b="1" i="1" kern="1200" dirty="0">
                <a:solidFill>
                  <a:prstClr val="black"/>
                </a:solidFill>
                <a:latin typeface="Century Gothic" panose="020B0502020202020204" pitchFamily="34" charset="0"/>
              </a:rPr>
              <a:t>Baseline</a:t>
            </a:r>
          </a:p>
          <a:p>
            <a:pPr defTabSz="1828800" hangingPunct="1">
              <a:defRPr/>
            </a:pPr>
            <a:r>
              <a:rPr lang="en-CA" sz="4000" b="1" kern="1200" dirty="0">
                <a:solidFill>
                  <a:prstClr val="black"/>
                </a:solidFill>
                <a:latin typeface="Century Gothic" panose="020B0502020202020204" pitchFamily="34" charset="0"/>
              </a:rPr>
              <a:t>Cardiac MRI and Biomarkers</a:t>
            </a:r>
            <a:endParaRPr lang="en-CA" sz="2800" kern="1200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E649CB4-E50D-40CF-A994-6716AA4FFC71}"/>
              </a:ext>
            </a:extLst>
          </p:cNvPr>
          <p:cNvSpPr txBox="1"/>
          <p:nvPr/>
        </p:nvSpPr>
        <p:spPr>
          <a:xfrm>
            <a:off x="15131764" y="10253758"/>
            <a:ext cx="9000000" cy="2009061"/>
          </a:xfrm>
          <a:prstGeom prst="roundRect">
            <a:avLst/>
          </a:prstGeom>
          <a:solidFill>
            <a:srgbClr val="82AC24"/>
          </a:solidFill>
          <a:ln w="12700">
            <a:noFill/>
          </a:ln>
        </p:spPr>
        <p:txBody>
          <a:bodyPr wrap="square" anchor="ctr">
            <a:spAutoFit/>
          </a:bodyPr>
          <a:lstStyle/>
          <a:p>
            <a:pPr defTabSz="1828800" hangingPunct="1">
              <a:defRPr/>
            </a:pPr>
            <a:r>
              <a:rPr lang="en-CA" sz="4000" b="1" i="1" kern="1200" dirty="0">
                <a:solidFill>
                  <a:schemeClr val="tx1"/>
                </a:solidFill>
                <a:latin typeface="Century Gothic" panose="020B0502020202020204" pitchFamily="34" charset="0"/>
              </a:rPr>
              <a:t>Month 6</a:t>
            </a:r>
          </a:p>
          <a:p>
            <a:pPr defTabSz="1828800" hangingPunct="1">
              <a:defRPr/>
            </a:pPr>
            <a:r>
              <a:rPr lang="en-CA" sz="4000" b="1" kern="1200" dirty="0">
                <a:solidFill>
                  <a:schemeClr val="tx1"/>
                </a:solidFill>
                <a:latin typeface="Century Gothic" panose="020B0502020202020204" pitchFamily="34" charset="0"/>
              </a:rPr>
              <a:t>Cardiac MRI and Biomarkers</a:t>
            </a:r>
          </a:p>
          <a:p>
            <a:pPr defTabSz="1828800" hangingPunct="1">
              <a:defRPr/>
            </a:pPr>
            <a:r>
              <a:rPr lang="en-CA" sz="3200" b="1" i="1" kern="1200" dirty="0">
                <a:solidFill>
                  <a:schemeClr val="tx1"/>
                </a:solidFill>
                <a:latin typeface="Century Gothic" panose="020B0502020202020204" pitchFamily="34" charset="0"/>
              </a:rPr>
              <a:t>Last participant visit: Sept 14, 2018</a:t>
            </a:r>
          </a:p>
        </p:txBody>
      </p:sp>
      <p:cxnSp>
        <p:nvCxnSpPr>
          <p:cNvPr id="36" name="Connector: Elbow 35">
            <a:extLst>
              <a:ext uri="{FF2B5EF4-FFF2-40B4-BE49-F238E27FC236}">
                <a16:creationId xmlns:a16="http://schemas.microsoft.com/office/drawing/2014/main" id="{CF649E53-76F0-40D0-B13C-4C176A9A9B59}"/>
              </a:ext>
            </a:extLst>
          </p:cNvPr>
          <p:cNvCxnSpPr>
            <a:cxnSpLocks/>
            <a:stCxn id="8" idx="2"/>
            <a:endCxn id="13" idx="0"/>
          </p:cNvCxnSpPr>
          <p:nvPr/>
        </p:nvCxnSpPr>
        <p:spPr>
          <a:xfrm rot="5400000" flipH="1" flipV="1">
            <a:off x="10785452" y="4238324"/>
            <a:ext cx="6890745" cy="5513164"/>
          </a:xfrm>
          <a:prstGeom prst="bentConnector5">
            <a:avLst>
              <a:gd name="adj1" fmla="val -15175"/>
              <a:gd name="adj2" fmla="val 61754"/>
              <a:gd name="adj3" fmla="val 116922"/>
            </a:avLst>
          </a:prstGeom>
          <a:ln w="127000">
            <a:solidFill>
              <a:schemeClr val="tx1">
                <a:lumMod val="65000"/>
                <a:lumOff val="35000"/>
              </a:schemeClr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ctor: Elbow 49">
            <a:extLst>
              <a:ext uri="{FF2B5EF4-FFF2-40B4-BE49-F238E27FC236}">
                <a16:creationId xmlns:a16="http://schemas.microsoft.com/office/drawing/2014/main" id="{B8F83B73-974A-48B3-A300-23ED7C7F229A}"/>
              </a:ext>
            </a:extLst>
          </p:cNvPr>
          <p:cNvCxnSpPr>
            <a:cxnSpLocks/>
            <a:endCxn id="12" idx="0"/>
          </p:cNvCxnSpPr>
          <p:nvPr/>
        </p:nvCxnSpPr>
        <p:spPr>
          <a:xfrm>
            <a:off x="16344002" y="2377183"/>
            <a:ext cx="5932119" cy="1172350"/>
          </a:xfrm>
          <a:prstGeom prst="bentConnector2">
            <a:avLst/>
          </a:prstGeom>
          <a:ln w="127000">
            <a:solidFill>
              <a:schemeClr val="tx1">
                <a:lumMod val="65000"/>
                <a:lumOff val="35000"/>
              </a:schemeClr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or: Elbow 44">
            <a:extLst>
              <a:ext uri="{FF2B5EF4-FFF2-40B4-BE49-F238E27FC236}">
                <a16:creationId xmlns:a16="http://schemas.microsoft.com/office/drawing/2014/main" id="{798E69EC-6CC6-470E-9EB3-919A258FF537}"/>
              </a:ext>
            </a:extLst>
          </p:cNvPr>
          <p:cNvCxnSpPr>
            <a:cxnSpLocks/>
            <a:stCxn id="12" idx="2"/>
            <a:endCxn id="29" idx="0"/>
          </p:cNvCxnSpPr>
          <p:nvPr/>
        </p:nvCxnSpPr>
        <p:spPr>
          <a:xfrm rot="5400000">
            <a:off x="20111945" y="4941353"/>
            <a:ext cx="1683997" cy="2644357"/>
          </a:xfrm>
          <a:prstGeom prst="bentConnector3">
            <a:avLst>
              <a:gd name="adj1" fmla="val 50000"/>
            </a:avLst>
          </a:prstGeom>
          <a:ln w="127000">
            <a:solidFill>
              <a:schemeClr val="tx1">
                <a:lumMod val="65000"/>
                <a:lumOff val="35000"/>
              </a:schemeClr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ctor: Elbow 47">
            <a:extLst>
              <a:ext uri="{FF2B5EF4-FFF2-40B4-BE49-F238E27FC236}">
                <a16:creationId xmlns:a16="http://schemas.microsoft.com/office/drawing/2014/main" id="{CA81642E-384F-4B40-A54B-FC2A8837A095}"/>
              </a:ext>
            </a:extLst>
          </p:cNvPr>
          <p:cNvCxnSpPr>
            <a:cxnSpLocks/>
            <a:stCxn id="13" idx="2"/>
            <a:endCxn id="29" idx="0"/>
          </p:cNvCxnSpPr>
          <p:nvPr/>
        </p:nvCxnSpPr>
        <p:spPr>
          <a:xfrm rot="16200000" flipH="1">
            <a:off x="17467587" y="4941352"/>
            <a:ext cx="1683997" cy="2644357"/>
          </a:xfrm>
          <a:prstGeom prst="bentConnector3">
            <a:avLst>
              <a:gd name="adj1" fmla="val 50000"/>
            </a:avLst>
          </a:prstGeom>
          <a:ln w="127000">
            <a:solidFill>
              <a:schemeClr val="tx1">
                <a:lumMod val="65000"/>
                <a:lumOff val="35000"/>
              </a:schemeClr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0013ADFA-2CFF-4C1E-945B-469DD7BBB875}"/>
              </a:ext>
            </a:extLst>
          </p:cNvPr>
          <p:cNvCxnSpPr>
            <a:cxnSpLocks/>
            <a:stCxn id="6" idx="2"/>
            <a:endCxn id="8" idx="0"/>
          </p:cNvCxnSpPr>
          <p:nvPr/>
        </p:nvCxnSpPr>
        <p:spPr>
          <a:xfrm>
            <a:off x="11474243" y="6993496"/>
            <a:ext cx="0" cy="1322782"/>
          </a:xfrm>
          <a:prstGeom prst="straightConnector1">
            <a:avLst/>
          </a:prstGeom>
          <a:ln w="130175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F1C826FA-5DFF-45DD-8847-3BA9E22B5890}"/>
              </a:ext>
            </a:extLst>
          </p:cNvPr>
          <p:cNvCxnSpPr>
            <a:cxnSpLocks/>
            <a:stCxn id="29" idx="2"/>
            <a:endCxn id="30" idx="0"/>
          </p:cNvCxnSpPr>
          <p:nvPr/>
        </p:nvCxnSpPr>
        <p:spPr>
          <a:xfrm>
            <a:off x="19631764" y="8569761"/>
            <a:ext cx="0" cy="1683997"/>
          </a:xfrm>
          <a:prstGeom prst="straightConnector1">
            <a:avLst/>
          </a:prstGeom>
          <a:ln w="130175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3884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9" grpId="0" animBg="1"/>
      <p:bldP spid="29" grpId="0" animBg="1"/>
      <p:bldP spid="3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9FE17E1-A457-45D9-BF6B-50DC00A68F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CA" dirty="0"/>
              <a:t>Primary Outcome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3BCA3C-9246-42D6-B650-1979023967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33012" y="4187190"/>
            <a:ext cx="10620000" cy="3030733"/>
          </a:xfrm>
        </p:spPr>
        <p:txBody>
          <a:bodyPr>
            <a:normAutofit/>
          </a:bodyPr>
          <a:lstStyle/>
          <a:p>
            <a:r>
              <a:rPr lang="en-US" dirty="0"/>
              <a:t>Change in LV mass (indexed to baseline BSA) at 6 months</a:t>
            </a:r>
          </a:p>
          <a:p>
            <a:endParaRPr lang="en-CA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D28DE8-46D7-4FB1-B188-AA9D87B321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en-CA" dirty="0"/>
              <a:t>Primary Analysis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D820B6A-62EA-4BBB-BAFD-250B61F275E3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en-US" dirty="0"/>
              <a:t>Intention-to-treat population</a:t>
            </a:r>
          </a:p>
          <a:p>
            <a:r>
              <a:rPr lang="en-US" dirty="0"/>
              <a:t>Treatment effect was obtained using an ANCOVA adjusting for baseline LV mass </a:t>
            </a:r>
          </a:p>
          <a:p>
            <a:endParaRPr lang="en-CA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DB5F49-0F3D-40E5-A83D-B99D06129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/>
              <a:t>ANCOVA, analysis of covariance.</a:t>
            </a:r>
          </a:p>
          <a:p>
            <a:r>
              <a:rPr lang="en-CA" dirty="0"/>
              <a:t>ClinicalTrials.gov Identifier: NCT02998970.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4ADDC916-AC83-4476-81F6-0DFAC956F8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Statistical Plan</a:t>
            </a:r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4C02AEBC-95F6-4B39-AA46-591A0E85DBF6}"/>
              </a:ext>
            </a:extLst>
          </p:cNvPr>
          <p:cNvSpPr txBox="1">
            <a:spLocks/>
          </p:cNvSpPr>
          <p:nvPr/>
        </p:nvSpPr>
        <p:spPr>
          <a:xfrm>
            <a:off x="1249224" y="5979722"/>
            <a:ext cx="10620000" cy="16478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1828800" rtl="0" eaLnBrk="1" latinLnBrk="0" hangingPunct="1">
              <a:lnSpc>
                <a:spcPct val="90000"/>
              </a:lnSpc>
              <a:spcBef>
                <a:spcPts val="2000"/>
              </a:spcBef>
              <a:buClr>
                <a:srgbClr val="BC0C20"/>
              </a:buClr>
              <a:buFont typeface="Wingdings" panose="05000000000000000000" pitchFamily="2" charset="2"/>
              <a:buNone/>
              <a:defRPr sz="5200" b="1" kern="1200">
                <a:solidFill>
                  <a:srgbClr val="BC0C20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BC0C20"/>
              </a:buClr>
              <a:buFont typeface="Wingdings" panose="05000000000000000000" pitchFamily="2" charset="2"/>
              <a:buNone/>
              <a:defRPr sz="4000" b="1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828800" indent="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BC0C20"/>
              </a:buClr>
              <a:buFont typeface="Wingdings" panose="05000000000000000000" pitchFamily="2" charset="2"/>
              <a:buNone/>
              <a:defRPr sz="3600" b="1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2743200" indent="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BC0C20"/>
              </a:buClr>
              <a:buFont typeface="Wingdings" panose="05000000000000000000" pitchFamily="2" charset="2"/>
              <a:buNone/>
              <a:defRPr sz="3200" b="1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3657600" indent="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BC0C20"/>
              </a:buClr>
              <a:buFont typeface="Wingdings" panose="05000000000000000000" pitchFamily="2" charset="2"/>
              <a:buNone/>
              <a:defRPr sz="3200" b="1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4572000" indent="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400" indent="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800" indent="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5200" indent="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dirty="0"/>
              <a:t>Secondary Outcomes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C5A4139-8F82-4FD8-ACC3-BB769EE32ACA}"/>
              </a:ext>
            </a:extLst>
          </p:cNvPr>
          <p:cNvSpPr txBox="1">
            <a:spLocks/>
          </p:cNvSpPr>
          <p:nvPr/>
        </p:nvSpPr>
        <p:spPr>
          <a:xfrm>
            <a:off x="1249224" y="7627546"/>
            <a:ext cx="10942776" cy="30307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7200" indent="-457200" algn="l" defTabSz="1828800" rtl="0" eaLnBrk="1" latinLnBrk="0" hangingPunct="1">
              <a:lnSpc>
                <a:spcPct val="90000"/>
              </a:lnSpc>
              <a:spcBef>
                <a:spcPts val="2000"/>
              </a:spcBef>
              <a:buClr>
                <a:srgbClr val="BC0C20"/>
              </a:buClr>
              <a:buFont typeface="Wingdings" panose="05000000000000000000" pitchFamily="2" charset="2"/>
              <a:buChar char="§"/>
              <a:defRPr sz="4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1371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BC0C20"/>
              </a:buClr>
              <a:buFont typeface="Wingdings" panose="05000000000000000000" pitchFamily="2" charset="2"/>
              <a:buChar char="§"/>
              <a:defRPr sz="4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2286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BC0C20"/>
              </a:buClr>
              <a:buFont typeface="Wingdings" panose="05000000000000000000" pitchFamily="2" charset="2"/>
              <a:buChar char="§"/>
              <a:defRPr sz="4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3200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BC0C20"/>
              </a:buClr>
              <a:buFont typeface="Wingdings" panose="05000000000000000000" pitchFamily="2" charset="2"/>
              <a:buChar char="§"/>
              <a:defRPr sz="36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41148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BC0C20"/>
              </a:buClr>
              <a:buFont typeface="Wingdings" panose="05000000000000000000" pitchFamily="2" charset="2"/>
              <a:buChar char="§"/>
              <a:defRPr sz="36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LV end-diastolic volume and end-systolic volume (indexed to baseline BSA) and ejection fraction</a:t>
            </a:r>
          </a:p>
          <a:p>
            <a:r>
              <a:rPr lang="en-US" dirty="0"/>
              <a:t>Biomarkers (NT-pro-BNP, Troponin I, sST2)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005600007"/>
      </p:ext>
    </p:extLst>
  </p:cSld>
  <p:clrMapOvr>
    <a:masterClrMapping/>
  </p:clrMapOvr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Override1.xml><?xml version="1.0" encoding="utf-8"?>
<a:themeOverride xmlns:a="http://schemas.openxmlformats.org/drawingml/2006/main">
  <a:clrScheme name="BI-Lilly harmonization palette 170316">
    <a:dk1>
      <a:srgbClr val="5A5A5A"/>
    </a:dk1>
    <a:lt1>
      <a:srgbClr val="FFFFFF"/>
    </a:lt1>
    <a:dk2>
      <a:srgbClr val="5A5A5A"/>
    </a:dk2>
    <a:lt2>
      <a:srgbClr val="FFFFFF"/>
    </a:lt2>
    <a:accent1>
      <a:srgbClr val="6482C3"/>
    </a:accent1>
    <a:accent2>
      <a:srgbClr val="F0414B"/>
    </a:accent2>
    <a:accent3>
      <a:srgbClr val="43AC99"/>
    </a:accent3>
    <a:accent4>
      <a:srgbClr val="828282"/>
    </a:accent4>
    <a:accent5>
      <a:srgbClr val="8F3089"/>
    </a:accent5>
    <a:accent6>
      <a:srgbClr val="FF9933"/>
    </a:accent6>
    <a:hlink>
      <a:srgbClr val="5A5A5A"/>
    </a:hlink>
    <a:folHlink>
      <a:srgbClr val="5A5A5A"/>
    </a:folHlink>
  </a:clrScheme>
  <a:fontScheme name="Office Classic 2">
    <a:maj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ajorFont>
    <a:min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Unknown Document Type" ma:contentTypeID="0x010104" ma:contentTypeVersion="0" ma:contentTypeDescription="" ma:contentTypeScope="" ma:versionID="05d83ceaa0bbd2e3bc716e6e66bd857a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b3d69fe45253d5ff147bb69036b756a7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5E0E687-9FD6-449A-9F95-7BBB86B52271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86E89647-E601-4FDA-8155-E33E6C389CC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D72943B3-0BD0-48B0-90B4-B1F942F00B0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4303</TotalTime>
  <Words>2249</Words>
  <Application>Microsoft Office PowerPoint</Application>
  <PresentationFormat>Custom</PresentationFormat>
  <Paragraphs>584</Paragraphs>
  <Slides>27</Slides>
  <Notes>0</Notes>
  <HiddenSlides>0</HiddenSlides>
  <MMClips>1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27</vt:i4>
      </vt:variant>
    </vt:vector>
  </HeadingPairs>
  <TitlesOfParts>
    <vt:vector size="39" baseType="lpstr">
      <vt:lpstr>Arial</vt:lpstr>
      <vt:lpstr>Calibri</vt:lpstr>
      <vt:lpstr>Century Gothic</vt:lpstr>
      <vt:lpstr>Helvetica Light</vt:lpstr>
      <vt:lpstr>Helvetica Neue</vt:lpstr>
      <vt:lpstr>Symbol</vt:lpstr>
      <vt:lpstr>Times New Roman</vt:lpstr>
      <vt:lpstr>Verdana</vt:lpstr>
      <vt:lpstr>Wingdings</vt:lpstr>
      <vt:lpstr>Wingdings 2</vt:lpstr>
      <vt:lpstr>Office Theme</vt:lpstr>
      <vt:lpstr>1_Office Theme</vt:lpstr>
      <vt:lpstr>EMPA-HEART CardioLink-6 Trial A randomized trial of empagliflozin on left ventricular structure, function and biomarkers in people with type 2 diabetes and coronary heart disease</vt:lpstr>
      <vt:lpstr>Disclosures</vt:lpstr>
      <vt:lpstr>EMPA-REG OUTCOME</vt:lpstr>
      <vt:lpstr>PowerPoint Presentation</vt:lpstr>
      <vt:lpstr>Left Ventricular Mass (LVM) and CV Outcomes</vt:lpstr>
      <vt:lpstr>EMPA-HEART Study Objectives</vt:lpstr>
      <vt:lpstr>Key Inclusion and Exclusion Criteria</vt:lpstr>
      <vt:lpstr>Trial Conduct and Timeline</vt:lpstr>
      <vt:lpstr>Statistical Plan</vt:lpstr>
      <vt:lpstr>CMR Estimation of LV Volumes, Mass and EF</vt:lpstr>
      <vt:lpstr>Baseline Demographics and Clinical History </vt:lpstr>
      <vt:lpstr>Baseline Medications and Laboratory Results</vt:lpstr>
      <vt:lpstr>Empagliflozin Treatment Lowers Ambulatory Blood Pressure (ABPM)</vt:lpstr>
      <vt:lpstr>Empagliflozin Treatment Increases Hematocrit</vt:lpstr>
      <vt:lpstr>Primary Outcome Empagliflozin Reduces LVMIa</vt:lpstr>
      <vt:lpstr>Sensitivity Analysis (LVM Regression)</vt:lpstr>
      <vt:lpstr>Pre-specified Subgroup Analysis by Baseline LVMI </vt:lpstr>
      <vt:lpstr>Secondary cMRI Outcomes</vt:lpstr>
      <vt:lpstr>NT-proBNP, Troponin I and Soluble ST2 Levels were Unaffected by Empagliflozin Therapy</vt:lpstr>
      <vt:lpstr>Adverse Events Associated with Empagliflozin Therapy for 6 Months</vt:lpstr>
      <vt:lpstr>Strengths and Limitations</vt:lpstr>
      <vt:lpstr>EMPA-HEART in Context</vt:lpstr>
      <vt:lpstr>Summary I</vt:lpstr>
      <vt:lpstr>Summary II</vt:lpstr>
      <vt:lpstr>Conclusion</vt:lpstr>
      <vt:lpstr>Acknowledgement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TITILE</dc:title>
  <dc:creator>Sandra</dc:creator>
  <cp:lastModifiedBy>Marissa Alanis</cp:lastModifiedBy>
  <cp:revision>465</cp:revision>
  <dcterms:modified xsi:type="dcterms:W3CDTF">2018-11-10T21:30:51Z</dcterms:modified>
</cp:coreProperties>
</file>